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60" r:id="rId4"/>
  </p:sldMasterIdLst>
  <p:notesMasterIdLst>
    <p:notesMasterId r:id="rId32"/>
  </p:notesMasterIdLst>
  <p:sldIdLst>
    <p:sldId id="286" r:id="rId5"/>
    <p:sldId id="287" r:id="rId6"/>
    <p:sldId id="262" r:id="rId7"/>
    <p:sldId id="260" r:id="rId8"/>
    <p:sldId id="261" r:id="rId9"/>
    <p:sldId id="294" r:id="rId10"/>
    <p:sldId id="265" r:id="rId11"/>
    <p:sldId id="266" r:id="rId12"/>
    <p:sldId id="292" r:id="rId13"/>
    <p:sldId id="288" r:id="rId14"/>
    <p:sldId id="269" r:id="rId15"/>
    <p:sldId id="270" r:id="rId16"/>
    <p:sldId id="271" r:id="rId17"/>
    <p:sldId id="272" r:id="rId18"/>
    <p:sldId id="273" r:id="rId19"/>
    <p:sldId id="274" r:id="rId20"/>
    <p:sldId id="275" r:id="rId21"/>
    <p:sldId id="276" r:id="rId22"/>
    <p:sldId id="277" r:id="rId23"/>
    <p:sldId id="278" r:id="rId24"/>
    <p:sldId id="289" r:id="rId25"/>
    <p:sldId id="290" r:id="rId26"/>
    <p:sldId id="281" r:id="rId27"/>
    <p:sldId id="282" r:id="rId28"/>
    <p:sldId id="295" r:id="rId29"/>
    <p:sldId id="293" r:id="rId30"/>
    <p:sldId id="284" r:id="rId31"/>
  </p:sldIdLst>
  <p:sldSz cx="9144000" cy="5143500" type="screen16x9"/>
  <p:notesSz cx="7102475" cy="9037638"/>
  <p:embeddedFontLst>
    <p:embeddedFont>
      <p:font typeface="Calibri" panose="020F0502020204030204" pitchFamily="34" charset="0"/>
      <p:regular r:id="rId33"/>
      <p:bold r:id="rId34"/>
      <p:italic r:id="rId35"/>
      <p:boldItalic r:id="rId36"/>
    </p:embeddedFont>
    <p:embeddedFont>
      <p:font typeface="Calibri Light" panose="020F0302020204030204" pitchFamily="34" charset="0"/>
      <p:regular r:id="rId37"/>
      <p:italic r:id="rId38"/>
    </p:embeddedFont>
    <p:embeddedFont>
      <p:font typeface="Gotham" panose="020B0604020202020204" charset="0"/>
      <p:regular r:id="rId39"/>
      <p:bold r:id="rId40"/>
      <p:italic r:id="rId41"/>
      <p:boldItalic r:id="rId42"/>
    </p:embeddedFont>
    <p:embeddedFont>
      <p:font typeface="Gotham Light" charset="0"/>
      <p:regular r:id="rId43"/>
      <p:italic r:id="rId44"/>
    </p:embeddedFont>
    <p:embeddedFont>
      <p:font typeface="GOTHAM-MEDIUM" charset="0"/>
      <p:regular r:id="rId45"/>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69B23AF-E46E-455B-AF24-5B3A091E03E1}" v="9" dt="2021-06-07T12:42:36.69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181" autoAdjust="0"/>
    <p:restoredTop sz="77267" autoAdjust="0"/>
  </p:normalViewPr>
  <p:slideViewPr>
    <p:cSldViewPr snapToGrid="0" snapToObjects="1">
      <p:cViewPr varScale="1">
        <p:scale>
          <a:sx n="116" d="100"/>
          <a:sy n="116" d="100"/>
        </p:scale>
        <p:origin x="816"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7.fntdata"/><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font" Target="fonts/font2.fntdata"/><Relationship Id="rId42" Type="http://schemas.openxmlformats.org/officeDocument/2006/relationships/font" Target="fonts/font10.fntdata"/><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1.fntdata"/><Relationship Id="rId38" Type="http://schemas.openxmlformats.org/officeDocument/2006/relationships/font" Target="fonts/font6.fntdata"/><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font" Target="fonts/font9.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45" Type="http://schemas.openxmlformats.org/officeDocument/2006/relationships/font" Target="fonts/font13.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4.fntdata"/><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12.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font" Target="fonts/font3.fntdata"/><Relationship Id="rId43" Type="http://schemas.openxmlformats.org/officeDocument/2006/relationships/font" Target="fonts/font11.fntdata"/><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eters, Cherie" userId="18d09768-6ce3-48ab-8767-c29fce06ebb2" providerId="ADAL" clId="{D69B23AF-E46E-455B-AF24-5B3A091E03E1}"/>
    <pc:docChg chg="undo custSel modSld">
      <pc:chgData name="Peters, Cherie" userId="18d09768-6ce3-48ab-8767-c29fce06ebb2" providerId="ADAL" clId="{D69B23AF-E46E-455B-AF24-5B3A091E03E1}" dt="2021-06-07T12:46:24.443" v="386" actId="20577"/>
      <pc:docMkLst>
        <pc:docMk/>
      </pc:docMkLst>
      <pc:sldChg chg="addSp delSp modSp mod">
        <pc:chgData name="Peters, Cherie" userId="18d09768-6ce3-48ab-8767-c29fce06ebb2" providerId="ADAL" clId="{D69B23AF-E46E-455B-AF24-5B3A091E03E1}" dt="2021-06-07T12:35:25.553" v="158" actId="1076"/>
        <pc:sldMkLst>
          <pc:docMk/>
          <pc:sldMk cId="1541242086" sldId="272"/>
        </pc:sldMkLst>
        <pc:spChg chg="mod">
          <ac:chgData name="Peters, Cherie" userId="18d09768-6ce3-48ab-8767-c29fce06ebb2" providerId="ADAL" clId="{D69B23AF-E46E-455B-AF24-5B3A091E03E1}" dt="2021-06-07T12:29:58.985" v="13"/>
          <ac:spMkLst>
            <pc:docMk/>
            <pc:sldMk cId="1541242086" sldId="272"/>
            <ac:spMk id="6" creationId="{132B0844-A4B2-424A-9AF7-778F1B7BD881}"/>
          </ac:spMkLst>
        </pc:spChg>
        <pc:spChg chg="mod">
          <ac:chgData name="Peters, Cherie" userId="18d09768-6ce3-48ab-8767-c29fce06ebb2" providerId="ADAL" clId="{D69B23AF-E46E-455B-AF24-5B3A091E03E1}" dt="2021-06-07T12:29:58.985" v="13"/>
          <ac:spMkLst>
            <pc:docMk/>
            <pc:sldMk cId="1541242086" sldId="272"/>
            <ac:spMk id="7" creationId="{583C8613-1CD2-BE4E-9AE7-394853EE424A}"/>
          </ac:spMkLst>
        </pc:spChg>
        <pc:spChg chg="mod">
          <ac:chgData name="Peters, Cherie" userId="18d09768-6ce3-48ab-8767-c29fce06ebb2" providerId="ADAL" clId="{D69B23AF-E46E-455B-AF24-5B3A091E03E1}" dt="2021-06-07T12:34:58.249" v="157" actId="6549"/>
          <ac:spMkLst>
            <pc:docMk/>
            <pc:sldMk cId="1541242086" sldId="272"/>
            <ac:spMk id="9" creationId="{8210926D-14BC-0F4E-B3B5-56ABE18B6FD8}"/>
          </ac:spMkLst>
        </pc:spChg>
        <pc:grpChg chg="mod">
          <ac:chgData name="Peters, Cherie" userId="18d09768-6ce3-48ab-8767-c29fce06ebb2" providerId="ADAL" clId="{D69B23AF-E46E-455B-AF24-5B3A091E03E1}" dt="2021-06-07T12:29:58.985" v="13"/>
          <ac:grpSpMkLst>
            <pc:docMk/>
            <pc:sldMk cId="1541242086" sldId="272"/>
            <ac:grpSpMk id="1" creationId="{00000000-0000-0000-0000-000000000000}"/>
          </ac:grpSpMkLst>
        </pc:grpChg>
        <pc:grpChg chg="add mod">
          <ac:chgData name="Peters, Cherie" userId="18d09768-6ce3-48ab-8767-c29fce06ebb2" providerId="ADAL" clId="{D69B23AF-E46E-455B-AF24-5B3A091E03E1}" dt="2021-06-07T12:35:25.553" v="158" actId="1076"/>
          <ac:grpSpMkLst>
            <pc:docMk/>
            <pc:sldMk cId="1541242086" sldId="272"/>
            <ac:grpSpMk id="2" creationId="{4F970BFA-1414-42B9-ABAC-A919F8482A32}"/>
          </ac:grpSpMkLst>
        </pc:grpChg>
        <pc:picChg chg="add del mod">
          <ac:chgData name="Peters, Cherie" userId="18d09768-6ce3-48ab-8767-c29fce06ebb2" providerId="ADAL" clId="{D69B23AF-E46E-455B-AF24-5B3A091E03E1}" dt="2021-06-07T12:32:06.381" v="19" actId="478"/>
          <ac:picMkLst>
            <pc:docMk/>
            <pc:sldMk cId="1541242086" sldId="272"/>
            <ac:picMk id="8" creationId="{77B29090-C9B4-5F47-AE7F-7301A06C7A03}"/>
          </ac:picMkLst>
        </pc:picChg>
        <pc:picChg chg="mod">
          <ac:chgData name="Peters, Cherie" userId="18d09768-6ce3-48ab-8767-c29fce06ebb2" providerId="ADAL" clId="{D69B23AF-E46E-455B-AF24-5B3A091E03E1}" dt="2021-06-07T12:29:58.985" v="13"/>
          <ac:picMkLst>
            <pc:docMk/>
            <pc:sldMk cId="1541242086" sldId="272"/>
            <ac:picMk id="10" creationId="{2CA46A79-A04A-674B-B636-7C23140E0F78}"/>
          </ac:picMkLst>
        </pc:picChg>
        <pc:picChg chg="mod">
          <ac:chgData name="Peters, Cherie" userId="18d09768-6ce3-48ab-8767-c29fce06ebb2" providerId="ADAL" clId="{D69B23AF-E46E-455B-AF24-5B3A091E03E1}" dt="2021-06-07T12:35:25.553" v="158" actId="1076"/>
          <ac:picMkLst>
            <pc:docMk/>
            <pc:sldMk cId="1541242086" sldId="272"/>
            <ac:picMk id="1027" creationId="{3CFB7520-89F6-4617-B28F-3D44ADF90E3B}"/>
          </ac:picMkLst>
        </pc:picChg>
        <pc:picChg chg="mod">
          <ac:chgData name="Peters, Cherie" userId="18d09768-6ce3-48ab-8767-c29fce06ebb2" providerId="ADAL" clId="{D69B23AF-E46E-455B-AF24-5B3A091E03E1}" dt="2021-06-07T12:35:25.553" v="158" actId="1076"/>
          <ac:picMkLst>
            <pc:docMk/>
            <pc:sldMk cId="1541242086" sldId="272"/>
            <ac:picMk id="1028" creationId="{8DAE232C-7F26-4359-8305-9B7F1E867455}"/>
          </ac:picMkLst>
        </pc:picChg>
      </pc:sldChg>
      <pc:sldChg chg="addSp delSp modSp mod modNotesTx">
        <pc:chgData name="Peters, Cherie" userId="18d09768-6ce3-48ab-8767-c29fce06ebb2" providerId="ADAL" clId="{D69B23AF-E46E-455B-AF24-5B3A091E03E1}" dt="2021-06-07T12:46:24.443" v="386" actId="20577"/>
        <pc:sldMkLst>
          <pc:docMk/>
          <pc:sldMk cId="245250246" sldId="284"/>
        </pc:sldMkLst>
        <pc:spChg chg="add mod">
          <ac:chgData name="Peters, Cherie" userId="18d09768-6ce3-48ab-8767-c29fce06ebb2" providerId="ADAL" clId="{D69B23AF-E46E-455B-AF24-5B3A091E03E1}" dt="2021-06-07T12:44:51.483" v="262" actId="1037"/>
          <ac:spMkLst>
            <pc:docMk/>
            <pc:sldMk cId="245250246" sldId="284"/>
            <ac:spMk id="3" creationId="{9694A17A-C914-422A-8B13-3C7DFED162DA}"/>
          </ac:spMkLst>
        </pc:spChg>
        <pc:spChg chg="add del mod">
          <ac:chgData name="Peters, Cherie" userId="18d09768-6ce3-48ab-8767-c29fce06ebb2" providerId="ADAL" clId="{D69B23AF-E46E-455B-AF24-5B3A091E03E1}" dt="2021-06-07T12:40:16.736" v="171" actId="478"/>
          <ac:spMkLst>
            <pc:docMk/>
            <pc:sldMk cId="245250246" sldId="284"/>
            <ac:spMk id="9" creationId="{C06B15BA-C186-4A8A-A310-EB52B6056352}"/>
          </ac:spMkLst>
        </pc:spChg>
        <pc:spChg chg="add mod">
          <ac:chgData name="Peters, Cherie" userId="18d09768-6ce3-48ab-8767-c29fce06ebb2" providerId="ADAL" clId="{D69B23AF-E46E-455B-AF24-5B3A091E03E1}" dt="2021-06-07T12:45:21.051" v="294" actId="1036"/>
          <ac:spMkLst>
            <pc:docMk/>
            <pc:sldMk cId="245250246" sldId="284"/>
            <ac:spMk id="10" creationId="{292B9A42-A7EA-4874-884D-2C3FB14ED549}"/>
          </ac:spMkLst>
        </pc:spChg>
        <pc:picChg chg="mod">
          <ac:chgData name="Peters, Cherie" userId="18d09768-6ce3-48ab-8767-c29fce06ebb2" providerId="ADAL" clId="{D69B23AF-E46E-455B-AF24-5B3A091E03E1}" dt="2021-06-07T12:38:57.244" v="168" actId="108"/>
          <ac:picMkLst>
            <pc:docMk/>
            <pc:sldMk cId="245250246" sldId="284"/>
            <ac:picMk id="6" creationId="{B425731B-A1CE-5842-BAEF-8535C5478348}"/>
          </ac:picMkLst>
        </pc:picChg>
        <pc:picChg chg="add mod">
          <ac:chgData name="Peters, Cherie" userId="18d09768-6ce3-48ab-8767-c29fce06ebb2" providerId="ADAL" clId="{D69B23AF-E46E-455B-AF24-5B3A091E03E1}" dt="2021-06-07T12:39:30.528" v="169"/>
          <ac:picMkLst>
            <pc:docMk/>
            <pc:sldMk cId="245250246" sldId="284"/>
            <ac:picMk id="2050" creationId="{050C8B0A-DA90-4827-B172-E11F7CDD7A53}"/>
          </ac:picMkLst>
        </pc:picChg>
      </pc:sldChg>
      <pc:sldChg chg="modSp mod">
        <pc:chgData name="Peters, Cherie" userId="18d09768-6ce3-48ab-8767-c29fce06ebb2" providerId="ADAL" clId="{D69B23AF-E46E-455B-AF24-5B3A091E03E1}" dt="2021-06-07T12:35:47.391" v="159" actId="20577"/>
        <pc:sldMkLst>
          <pc:docMk/>
          <pc:sldMk cId="3320315879" sldId="289"/>
        </pc:sldMkLst>
        <pc:spChg chg="mod">
          <ac:chgData name="Peters, Cherie" userId="18d09768-6ce3-48ab-8767-c29fce06ebb2" providerId="ADAL" clId="{D69B23AF-E46E-455B-AF24-5B3A091E03E1}" dt="2021-06-07T12:35:47.391" v="159" actId="20577"/>
          <ac:spMkLst>
            <pc:docMk/>
            <pc:sldMk cId="3320315879" sldId="289"/>
            <ac:spMk id="28" creationId="{D260AE6D-33BA-481F-B4BE-6B780E9D5A55}"/>
          </ac:spMkLst>
        </pc:spChg>
      </pc:sldChg>
      <pc:sldChg chg="modSp mod">
        <pc:chgData name="Peters, Cherie" userId="18d09768-6ce3-48ab-8767-c29fce06ebb2" providerId="ADAL" clId="{D69B23AF-E46E-455B-AF24-5B3A091E03E1}" dt="2021-06-07T12:25:54.334" v="12" actId="20577"/>
        <pc:sldMkLst>
          <pc:docMk/>
          <pc:sldMk cId="3576051575" sldId="294"/>
        </pc:sldMkLst>
        <pc:spChg chg="mod">
          <ac:chgData name="Peters, Cherie" userId="18d09768-6ce3-48ab-8767-c29fce06ebb2" providerId="ADAL" clId="{D69B23AF-E46E-455B-AF24-5B3A091E03E1}" dt="2021-06-07T12:25:54.334" v="12" actId="20577"/>
          <ac:spMkLst>
            <pc:docMk/>
            <pc:sldMk cId="3576051575" sldId="294"/>
            <ac:spMk id="7" creationId="{583C8613-1CD2-BE4E-9AE7-394853EE424A}"/>
          </ac:spMkLst>
        </pc:spChg>
      </pc:sldChg>
    </pc:docChg>
  </pc:docChgLst>
  <pc:docChgLst>
    <pc:chgData name="Peters, Cherie" userId="18d09768-6ce3-48ab-8767-c29fce06ebb2" providerId="ADAL" clId="{D742A6A3-A892-4874-836E-205C03ECA2D9}"/>
    <pc:docChg chg="undo custSel modSld sldOrd">
      <pc:chgData name="Peters, Cherie" userId="18d09768-6ce3-48ab-8767-c29fce06ebb2" providerId="ADAL" clId="{D742A6A3-A892-4874-836E-205C03ECA2D9}" dt="2021-03-08T19:22:13.932" v="257" actId="6549"/>
      <pc:docMkLst>
        <pc:docMk/>
      </pc:docMkLst>
      <pc:sldChg chg="modSp mod modNotesTx">
        <pc:chgData name="Peters, Cherie" userId="18d09768-6ce3-48ab-8767-c29fce06ebb2" providerId="ADAL" clId="{D742A6A3-A892-4874-836E-205C03ECA2D9}" dt="2021-02-08T14:48:45.373" v="230" actId="27636"/>
        <pc:sldMkLst>
          <pc:docMk/>
          <pc:sldMk cId="115803158" sldId="265"/>
        </pc:sldMkLst>
        <pc:spChg chg="mod">
          <ac:chgData name="Peters, Cherie" userId="18d09768-6ce3-48ab-8767-c29fce06ebb2" providerId="ADAL" clId="{D742A6A3-A892-4874-836E-205C03ECA2D9}" dt="2021-02-08T14:48:45.373" v="230" actId="27636"/>
          <ac:spMkLst>
            <pc:docMk/>
            <pc:sldMk cId="115803158" sldId="265"/>
            <ac:spMk id="7" creationId="{583C8613-1CD2-BE4E-9AE7-394853EE424A}"/>
          </ac:spMkLst>
        </pc:spChg>
      </pc:sldChg>
      <pc:sldChg chg="modSp mod">
        <pc:chgData name="Peters, Cherie" userId="18d09768-6ce3-48ab-8767-c29fce06ebb2" providerId="ADAL" clId="{D742A6A3-A892-4874-836E-205C03ECA2D9}" dt="2021-03-08T12:20:09.190" v="243" actId="1037"/>
        <pc:sldMkLst>
          <pc:docMk/>
          <pc:sldMk cId="1232056655" sldId="266"/>
        </pc:sldMkLst>
        <pc:picChg chg="mod">
          <ac:chgData name="Peters, Cherie" userId="18d09768-6ce3-48ab-8767-c29fce06ebb2" providerId="ADAL" clId="{D742A6A3-A892-4874-836E-205C03ECA2D9}" dt="2021-03-08T12:20:09.190" v="243" actId="1037"/>
          <ac:picMkLst>
            <pc:docMk/>
            <pc:sldMk cId="1232056655" sldId="266"/>
            <ac:picMk id="5" creationId="{9C8925BF-F141-3E4A-BED6-8A8330C371E9}"/>
          </ac:picMkLst>
        </pc:picChg>
      </pc:sldChg>
      <pc:sldChg chg="modSp mod modNotesTx">
        <pc:chgData name="Peters, Cherie" userId="18d09768-6ce3-48ab-8767-c29fce06ebb2" providerId="ADAL" clId="{D742A6A3-A892-4874-836E-205C03ECA2D9}" dt="2021-03-08T19:22:13.932" v="257" actId="6549"/>
        <pc:sldMkLst>
          <pc:docMk/>
          <pc:sldMk cId="3697455318" sldId="273"/>
        </pc:sldMkLst>
        <pc:spChg chg="mod">
          <ac:chgData name="Peters, Cherie" userId="18d09768-6ce3-48ab-8767-c29fce06ebb2" providerId="ADAL" clId="{D742A6A3-A892-4874-836E-205C03ECA2D9}" dt="2021-03-08T19:22:13.932" v="257" actId="6549"/>
          <ac:spMkLst>
            <pc:docMk/>
            <pc:sldMk cId="3697455318" sldId="273"/>
            <ac:spMk id="7" creationId="{583C8613-1CD2-BE4E-9AE7-394853EE424A}"/>
          </ac:spMkLst>
        </pc:spChg>
      </pc:sldChg>
      <pc:sldChg chg="modNotesTx">
        <pc:chgData name="Peters, Cherie" userId="18d09768-6ce3-48ab-8767-c29fce06ebb2" providerId="ADAL" clId="{D742A6A3-A892-4874-836E-205C03ECA2D9}" dt="2021-02-04T14:26:46.616" v="66"/>
        <pc:sldMkLst>
          <pc:docMk/>
          <pc:sldMk cId="2005243038" sldId="282"/>
        </pc:sldMkLst>
      </pc:sldChg>
      <pc:sldChg chg="ord">
        <pc:chgData name="Peters, Cherie" userId="18d09768-6ce3-48ab-8767-c29fce06ebb2" providerId="ADAL" clId="{D742A6A3-A892-4874-836E-205C03ECA2D9}" dt="2021-03-08T14:19:56.367" v="245"/>
        <pc:sldMkLst>
          <pc:docMk/>
          <pc:sldMk cId="245250246" sldId="284"/>
        </pc:sldMkLst>
      </pc:sldChg>
      <pc:sldChg chg="modNotesTx">
        <pc:chgData name="Peters, Cherie" userId="18d09768-6ce3-48ab-8767-c29fce06ebb2" providerId="ADAL" clId="{D742A6A3-A892-4874-836E-205C03ECA2D9}" dt="2021-02-04T14:21:07.472" v="0" actId="6549"/>
        <pc:sldMkLst>
          <pc:docMk/>
          <pc:sldMk cId="340535262" sldId="286"/>
        </pc:sldMkLst>
      </pc:sldChg>
      <pc:sldChg chg="delSp mod">
        <pc:chgData name="Peters, Cherie" userId="18d09768-6ce3-48ab-8767-c29fce06ebb2" providerId="ADAL" clId="{D742A6A3-A892-4874-836E-205C03ECA2D9}" dt="2021-02-04T14:28:39.576" v="67" actId="478"/>
        <pc:sldMkLst>
          <pc:docMk/>
          <pc:sldMk cId="1185415166" sldId="293"/>
        </pc:sldMkLst>
        <pc:picChg chg="del">
          <ac:chgData name="Peters, Cherie" userId="18d09768-6ce3-48ab-8767-c29fce06ebb2" providerId="ADAL" clId="{D742A6A3-A892-4874-836E-205C03ECA2D9}" dt="2021-02-04T14:28:39.576" v="67" actId="478"/>
          <ac:picMkLst>
            <pc:docMk/>
            <pc:sldMk cId="1185415166" sldId="293"/>
            <ac:picMk id="4" creationId="{63243E69-2E1E-423D-8038-7DACC717F8A8}"/>
          </ac:picMkLst>
        </pc:picChg>
      </pc:sldChg>
      <pc:sldChg chg="modSp mod modNotesTx">
        <pc:chgData name="Peters, Cherie" userId="18d09768-6ce3-48ab-8767-c29fce06ebb2" providerId="ADAL" clId="{D742A6A3-A892-4874-836E-205C03ECA2D9}" dt="2021-03-08T19:21:36.887" v="256" actId="20577"/>
        <pc:sldMkLst>
          <pc:docMk/>
          <pc:sldMk cId="3576051575" sldId="294"/>
        </pc:sldMkLst>
        <pc:spChg chg="mod">
          <ac:chgData name="Peters, Cherie" userId="18d09768-6ce3-48ab-8767-c29fce06ebb2" providerId="ADAL" clId="{D742A6A3-A892-4874-836E-205C03ECA2D9}" dt="2021-03-08T19:21:36.887" v="256" actId="20577"/>
          <ac:spMkLst>
            <pc:docMk/>
            <pc:sldMk cId="3576051575" sldId="294"/>
            <ac:spMk id="7" creationId="{583C8613-1CD2-BE4E-9AE7-394853EE424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77739" cy="453451"/>
          </a:xfrm>
          <a:prstGeom prst="rect">
            <a:avLst/>
          </a:prstGeom>
        </p:spPr>
        <p:txBody>
          <a:bodyPr vert="horz" lIns="92398" tIns="46200" rIns="92398" bIns="46200" rtlCol="0"/>
          <a:lstStyle>
            <a:lvl1pPr algn="l">
              <a:defRPr sz="1200"/>
            </a:lvl1pPr>
          </a:lstStyle>
          <a:p>
            <a:endParaRPr lang="en-US"/>
          </a:p>
        </p:txBody>
      </p:sp>
      <p:sp>
        <p:nvSpPr>
          <p:cNvPr id="3" name="Date Placeholder 2"/>
          <p:cNvSpPr>
            <a:spLocks noGrp="1"/>
          </p:cNvSpPr>
          <p:nvPr>
            <p:ph type="dt" idx="1"/>
          </p:nvPr>
        </p:nvSpPr>
        <p:spPr>
          <a:xfrm>
            <a:off x="4023092" y="1"/>
            <a:ext cx="3077739" cy="453451"/>
          </a:xfrm>
          <a:prstGeom prst="rect">
            <a:avLst/>
          </a:prstGeom>
        </p:spPr>
        <p:txBody>
          <a:bodyPr vert="horz" lIns="92398" tIns="46200" rIns="92398" bIns="46200" rtlCol="0"/>
          <a:lstStyle>
            <a:lvl1pPr algn="r">
              <a:defRPr sz="1200"/>
            </a:lvl1pPr>
          </a:lstStyle>
          <a:p>
            <a:fld id="{9EF7F07A-8FF5-9145-A37D-4F6E8D6453A4}" type="datetimeFigureOut">
              <a:rPr lang="en-US" smtClean="0"/>
              <a:t>6/7/2021</a:t>
            </a:fld>
            <a:endParaRPr lang="en-US"/>
          </a:p>
        </p:txBody>
      </p:sp>
      <p:sp>
        <p:nvSpPr>
          <p:cNvPr id="4" name="Slide Image Placeholder 3"/>
          <p:cNvSpPr>
            <a:spLocks noGrp="1" noRot="1" noChangeAspect="1"/>
          </p:cNvSpPr>
          <p:nvPr>
            <p:ph type="sldImg" idx="2"/>
          </p:nvPr>
        </p:nvSpPr>
        <p:spPr>
          <a:xfrm>
            <a:off x="839788" y="1128713"/>
            <a:ext cx="5422900" cy="3051175"/>
          </a:xfrm>
          <a:prstGeom prst="rect">
            <a:avLst/>
          </a:prstGeom>
          <a:noFill/>
          <a:ln w="12700">
            <a:solidFill>
              <a:prstClr val="black"/>
            </a:solidFill>
          </a:ln>
        </p:spPr>
        <p:txBody>
          <a:bodyPr vert="horz" lIns="92398" tIns="46200" rIns="92398" bIns="46200" rtlCol="0" anchor="ctr"/>
          <a:lstStyle/>
          <a:p>
            <a:endParaRPr lang="en-US"/>
          </a:p>
        </p:txBody>
      </p:sp>
      <p:sp>
        <p:nvSpPr>
          <p:cNvPr id="5" name="Notes Placeholder 4"/>
          <p:cNvSpPr>
            <a:spLocks noGrp="1"/>
          </p:cNvSpPr>
          <p:nvPr>
            <p:ph type="body" sz="quarter" idx="3"/>
          </p:nvPr>
        </p:nvSpPr>
        <p:spPr>
          <a:xfrm>
            <a:off x="710248" y="4349364"/>
            <a:ext cx="5681980" cy="3558570"/>
          </a:xfrm>
          <a:prstGeom prst="rect">
            <a:avLst/>
          </a:prstGeom>
        </p:spPr>
        <p:txBody>
          <a:bodyPr vert="horz" lIns="92398" tIns="46200" rIns="92398" bIns="4620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584189"/>
            <a:ext cx="3077739" cy="453450"/>
          </a:xfrm>
          <a:prstGeom prst="rect">
            <a:avLst/>
          </a:prstGeom>
        </p:spPr>
        <p:txBody>
          <a:bodyPr vert="horz" lIns="92398" tIns="46200" rIns="92398" bIns="46200" rtlCol="0" anchor="b"/>
          <a:lstStyle>
            <a:lvl1pPr algn="l">
              <a:defRPr sz="1200"/>
            </a:lvl1pPr>
          </a:lstStyle>
          <a:p>
            <a:endParaRPr lang="en-US"/>
          </a:p>
        </p:txBody>
      </p:sp>
      <p:sp>
        <p:nvSpPr>
          <p:cNvPr id="7" name="Slide Number Placeholder 6"/>
          <p:cNvSpPr>
            <a:spLocks noGrp="1"/>
          </p:cNvSpPr>
          <p:nvPr>
            <p:ph type="sldNum" sz="quarter" idx="5"/>
          </p:nvPr>
        </p:nvSpPr>
        <p:spPr>
          <a:xfrm>
            <a:off x="4023092" y="8584189"/>
            <a:ext cx="3077739" cy="453450"/>
          </a:xfrm>
          <a:prstGeom prst="rect">
            <a:avLst/>
          </a:prstGeom>
        </p:spPr>
        <p:txBody>
          <a:bodyPr vert="horz" lIns="92398" tIns="46200" rIns="92398" bIns="46200" rtlCol="0" anchor="b"/>
          <a:lstStyle>
            <a:lvl1pPr algn="r">
              <a:defRPr sz="1200"/>
            </a:lvl1pPr>
          </a:lstStyle>
          <a:p>
            <a:fld id="{94B73618-897E-6A43-876E-03F8B81C4498}" type="slidenum">
              <a:rPr lang="en-US" smtClean="0"/>
              <a:t>‹#›</a:t>
            </a:fld>
            <a:endParaRPr lang="en-US"/>
          </a:p>
        </p:txBody>
      </p:sp>
    </p:spTree>
    <p:extLst>
      <p:ext uri="{BB962C8B-B14F-4D97-AF65-F5344CB8AC3E}">
        <p14:creationId xmlns:p14="http://schemas.microsoft.com/office/powerpoint/2010/main" val="8815836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4B73618-897E-6A43-876E-03F8B81C4498}" type="slidenum">
              <a:rPr lang="en-US" smtClean="0"/>
              <a:t>1</a:t>
            </a:fld>
            <a:endParaRPr lang="en-US"/>
          </a:p>
        </p:txBody>
      </p:sp>
    </p:spTree>
    <p:extLst>
      <p:ext uri="{BB962C8B-B14F-4D97-AF65-F5344CB8AC3E}">
        <p14:creationId xmlns:p14="http://schemas.microsoft.com/office/powerpoint/2010/main" val="13959330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get started by discussing our kidneys.</a:t>
            </a:r>
          </a:p>
        </p:txBody>
      </p:sp>
      <p:sp>
        <p:nvSpPr>
          <p:cNvPr id="4" name="Slide Number Placeholder 3"/>
          <p:cNvSpPr>
            <a:spLocks noGrp="1"/>
          </p:cNvSpPr>
          <p:nvPr>
            <p:ph type="sldNum" sz="quarter" idx="5"/>
          </p:nvPr>
        </p:nvSpPr>
        <p:spPr/>
        <p:txBody>
          <a:bodyPr/>
          <a:lstStyle/>
          <a:p>
            <a:fld id="{94B73618-897E-6A43-876E-03F8B81C4498}" type="slidenum">
              <a:rPr lang="en-US" smtClean="0"/>
              <a:t>2</a:t>
            </a:fld>
            <a:endParaRPr lang="en-US"/>
          </a:p>
        </p:txBody>
      </p:sp>
    </p:spTree>
    <p:extLst>
      <p:ext uri="{BB962C8B-B14F-4D97-AF65-F5344CB8AC3E}">
        <p14:creationId xmlns:p14="http://schemas.microsoft.com/office/powerpoint/2010/main" val="12433203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Most people are born with two kidneys, and each are about the size of your fist.  They live in your back, just below your ribcage.  Inside your kidneys are a million nephrons, each with its own filtering unit.  This filter, called a glomerulus, is made of tiny red blood vessels.</a:t>
            </a:r>
          </a:p>
        </p:txBody>
      </p:sp>
      <p:sp>
        <p:nvSpPr>
          <p:cNvPr id="4" name="Slide Number Placeholder 3"/>
          <p:cNvSpPr>
            <a:spLocks noGrp="1"/>
          </p:cNvSpPr>
          <p:nvPr>
            <p:ph type="sldNum" sz="quarter" idx="5"/>
          </p:nvPr>
        </p:nvSpPr>
        <p:spPr/>
        <p:txBody>
          <a:bodyPr/>
          <a:lstStyle/>
          <a:p>
            <a:fld id="{94B73618-897E-6A43-876E-03F8B81C4498}" type="slidenum">
              <a:rPr lang="en-US" smtClean="0"/>
              <a:t>3</a:t>
            </a:fld>
            <a:endParaRPr lang="en-US"/>
          </a:p>
        </p:txBody>
      </p:sp>
    </p:spTree>
    <p:extLst>
      <p:ext uri="{BB962C8B-B14F-4D97-AF65-F5344CB8AC3E}">
        <p14:creationId xmlns:p14="http://schemas.microsoft.com/office/powerpoint/2010/main" val="40223679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kidneys have a lot of jobs, but they are most known as filters that remove waste, toxins and excess fluids.  Picture them like the little graphic below, fishing waste out of your blood so that clean blood can return to circulation.  Kidneys are in charge of regulating your blood pressure, producing a form of vitamin D that keeps your bones strong, and controlling the production of red blood cells.  </a:t>
            </a:r>
          </a:p>
        </p:txBody>
      </p:sp>
      <p:sp>
        <p:nvSpPr>
          <p:cNvPr id="4" name="Slide Number Placeholder 3"/>
          <p:cNvSpPr>
            <a:spLocks noGrp="1"/>
          </p:cNvSpPr>
          <p:nvPr>
            <p:ph type="sldNum" sz="quarter" idx="5"/>
          </p:nvPr>
        </p:nvSpPr>
        <p:spPr/>
        <p:txBody>
          <a:bodyPr/>
          <a:lstStyle/>
          <a:p>
            <a:fld id="{94B73618-897E-6A43-876E-03F8B81C4498}" type="slidenum">
              <a:rPr lang="en-US" smtClean="0"/>
              <a:t>4</a:t>
            </a:fld>
            <a:endParaRPr lang="en-US"/>
          </a:p>
        </p:txBody>
      </p:sp>
    </p:spTree>
    <p:extLst>
      <p:ext uri="{BB962C8B-B14F-4D97-AF65-F5344CB8AC3E}">
        <p14:creationId xmlns:p14="http://schemas.microsoft.com/office/powerpoint/2010/main" val="35434598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How do your kidneys work?  Basically, blood enters your kidneys and is cleaned through their filters.  Clean blood returns to circulation, and the waste fluid turns into urine.  Can you imagine if your kidneys didn’t work and this waste stayed in your body?  For some people, this is a reality.  It’s easy to take a natural thing like peeing for granted, but it may not be possible for people in kidney failure.  </a:t>
            </a:r>
          </a:p>
          <a:p>
            <a:endParaRPr lang="en-US" dirty="0"/>
          </a:p>
        </p:txBody>
      </p:sp>
      <p:sp>
        <p:nvSpPr>
          <p:cNvPr id="4" name="Slide Number Placeholder 3"/>
          <p:cNvSpPr>
            <a:spLocks noGrp="1"/>
          </p:cNvSpPr>
          <p:nvPr>
            <p:ph type="sldNum" sz="quarter" idx="5"/>
          </p:nvPr>
        </p:nvSpPr>
        <p:spPr/>
        <p:txBody>
          <a:bodyPr/>
          <a:lstStyle/>
          <a:p>
            <a:fld id="{94B73618-897E-6A43-876E-03F8B81C4498}" type="slidenum">
              <a:rPr lang="en-US" smtClean="0"/>
              <a:t>5</a:t>
            </a:fld>
            <a:endParaRPr lang="en-US"/>
          </a:p>
        </p:txBody>
      </p:sp>
    </p:spTree>
    <p:extLst>
      <p:ext uri="{BB962C8B-B14F-4D97-AF65-F5344CB8AC3E}">
        <p14:creationId xmlns:p14="http://schemas.microsoft.com/office/powerpoint/2010/main" val="17959674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kidneys are so important that a person cannot live without them.  Kidneys need to function around the clock to filter nearly 200 quarts of fluid every single day.  When kidneys stop working like they’re supposed to, it’s called chronic kidney disease.  You may know someone who has chronic kidney disease, since it is sadly not common.</a:t>
            </a:r>
          </a:p>
        </p:txBody>
      </p:sp>
      <p:sp>
        <p:nvSpPr>
          <p:cNvPr id="4" name="Slide Number Placeholder 3"/>
          <p:cNvSpPr>
            <a:spLocks noGrp="1"/>
          </p:cNvSpPr>
          <p:nvPr>
            <p:ph type="sldNum" sz="quarter" idx="5"/>
          </p:nvPr>
        </p:nvSpPr>
        <p:spPr/>
        <p:txBody>
          <a:bodyPr/>
          <a:lstStyle/>
          <a:p>
            <a:fld id="{94B73618-897E-6A43-876E-03F8B81C4498}" type="slidenum">
              <a:rPr lang="en-US" smtClean="0"/>
              <a:t>6</a:t>
            </a:fld>
            <a:endParaRPr lang="en-US"/>
          </a:p>
        </p:txBody>
      </p:sp>
    </p:spTree>
    <p:extLst>
      <p:ext uri="{BB962C8B-B14F-4D97-AF65-F5344CB8AC3E}">
        <p14:creationId xmlns:p14="http://schemas.microsoft.com/office/powerpoint/2010/main" val="1633513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fact, about one in every seven adults in America have chronic kidney disease.  Some conditions can put a person at more risk.  Diabetes is the leading cause of kidney disease, followed by high blood pressure.  Heart disease, obesity, being a racial or ethnic minority, and having a family history of kidney disease can also put a person at higher risk.  It’s important to ask if these conditions run in your family.  If so, your adult relatives should talk to their doctor about their kidney health.  </a:t>
            </a:r>
          </a:p>
        </p:txBody>
      </p:sp>
      <p:sp>
        <p:nvSpPr>
          <p:cNvPr id="4" name="Slide Number Placeholder 3"/>
          <p:cNvSpPr>
            <a:spLocks noGrp="1"/>
          </p:cNvSpPr>
          <p:nvPr>
            <p:ph type="sldNum" sz="quarter" idx="5"/>
          </p:nvPr>
        </p:nvSpPr>
        <p:spPr/>
        <p:txBody>
          <a:bodyPr/>
          <a:lstStyle/>
          <a:p>
            <a:fld id="{94B73618-897E-6A43-876E-03F8B81C4498}" type="slidenum">
              <a:rPr lang="en-US" smtClean="0"/>
              <a:t>7</a:t>
            </a:fld>
            <a:endParaRPr lang="en-US"/>
          </a:p>
        </p:txBody>
      </p:sp>
    </p:spTree>
    <p:extLst>
      <p:ext uri="{BB962C8B-B14F-4D97-AF65-F5344CB8AC3E}">
        <p14:creationId xmlns:p14="http://schemas.microsoft.com/office/powerpoint/2010/main" val="30393787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two easy tests that doctors use to see if a person has kidney disease.  One is a urine sample to check for protein in the urine.  People should not have protein in their urine, so its presence is a sign that something may be wrong.  Also, a blood test can show how well a person’s kidneys are filtering their blood.  These tests should be done every year for people who have one or more risk factor for kidney disease.</a:t>
            </a:r>
          </a:p>
        </p:txBody>
      </p:sp>
      <p:sp>
        <p:nvSpPr>
          <p:cNvPr id="4" name="Slide Number Placeholder 3"/>
          <p:cNvSpPr>
            <a:spLocks noGrp="1"/>
          </p:cNvSpPr>
          <p:nvPr>
            <p:ph type="sldNum" sz="quarter" idx="5"/>
          </p:nvPr>
        </p:nvSpPr>
        <p:spPr/>
        <p:txBody>
          <a:bodyPr/>
          <a:lstStyle/>
          <a:p>
            <a:fld id="{94B73618-897E-6A43-876E-03F8B81C4498}" type="slidenum">
              <a:rPr lang="en-US" smtClean="0"/>
              <a:t>8</a:t>
            </a:fld>
            <a:endParaRPr lang="en-US"/>
          </a:p>
        </p:txBody>
      </p:sp>
    </p:spTree>
    <p:extLst>
      <p:ext uri="{BB962C8B-B14F-4D97-AF65-F5344CB8AC3E}">
        <p14:creationId xmlns:p14="http://schemas.microsoft.com/office/powerpoint/2010/main" val="24206575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It’s important to try to prevent kidney disease or catch it early at an annual check-up.  There is no cure for kidney disease, but early treatment can slow it down and sometimes stop it entirely.  Kidney disease can lead to kidney failure.  </a:t>
            </a:r>
          </a:p>
        </p:txBody>
      </p:sp>
      <p:sp>
        <p:nvSpPr>
          <p:cNvPr id="4" name="Slide Number Placeholder 3"/>
          <p:cNvSpPr>
            <a:spLocks noGrp="1"/>
          </p:cNvSpPr>
          <p:nvPr>
            <p:ph type="sldNum" sz="quarter" idx="5"/>
          </p:nvPr>
        </p:nvSpPr>
        <p:spPr/>
        <p:txBody>
          <a:bodyPr/>
          <a:lstStyle/>
          <a:p>
            <a:fld id="{94B73618-897E-6A43-876E-03F8B81C4498}" type="slidenum">
              <a:rPr lang="en-US" smtClean="0"/>
              <a:t>9</a:t>
            </a:fld>
            <a:endParaRPr lang="en-US"/>
          </a:p>
        </p:txBody>
      </p:sp>
    </p:spTree>
    <p:extLst>
      <p:ext uri="{BB962C8B-B14F-4D97-AF65-F5344CB8AC3E}">
        <p14:creationId xmlns:p14="http://schemas.microsoft.com/office/powerpoint/2010/main" val="40795550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We’re going to dive right in and discuss the ways that kidney failure can be treated.</a:t>
            </a:r>
          </a:p>
        </p:txBody>
      </p:sp>
      <p:sp>
        <p:nvSpPr>
          <p:cNvPr id="4" name="Slide Number Placeholder 3"/>
          <p:cNvSpPr>
            <a:spLocks noGrp="1"/>
          </p:cNvSpPr>
          <p:nvPr>
            <p:ph type="sldNum" sz="quarter" idx="5"/>
          </p:nvPr>
        </p:nvSpPr>
        <p:spPr/>
        <p:txBody>
          <a:bodyPr/>
          <a:lstStyle/>
          <a:p>
            <a:fld id="{94B73618-897E-6A43-876E-03F8B81C4498}" type="slidenum">
              <a:rPr lang="en-US" smtClean="0"/>
              <a:t>10</a:t>
            </a:fld>
            <a:endParaRPr lang="en-US"/>
          </a:p>
        </p:txBody>
      </p:sp>
    </p:spTree>
    <p:extLst>
      <p:ext uri="{BB962C8B-B14F-4D97-AF65-F5344CB8AC3E}">
        <p14:creationId xmlns:p14="http://schemas.microsoft.com/office/powerpoint/2010/main" val="24916332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But first, let’s talk about the early days of treatment for kidney failure.  Back in 1954, a plastic surgeon in Boston named Joseph Murray performed the first successful kidney transplant.  It was between 23-year-old identical twin brothers.  The recipient lived for eight years, and his death was unrelated to the transplant.  His twin, the living donor, died nearly 56 years later.  </a:t>
            </a:r>
          </a:p>
          <a:p>
            <a:endParaRPr lang="en-US" dirty="0"/>
          </a:p>
          <a:p>
            <a:r>
              <a:rPr lang="en-US" dirty="0"/>
              <a:t>In 1960, the very first patient went through a kidney treatment called dialysis.  There were many people who needed dialysis but not enough machines available.  A committee was formed to decide who would receive dialysis, essentially determining who would live and who would die.  Could you imagine being given that responsibility?</a:t>
            </a:r>
          </a:p>
          <a:p>
            <a:endParaRPr lang="en-US" dirty="0"/>
          </a:p>
          <a:p>
            <a:r>
              <a:rPr lang="en-US" dirty="0"/>
              <a:t>In 1963, Dr. Thomas Starzl discovered how to prevent organ rejection.  Any time a person has something foreign in their body, such as a splinter, the body’s immune system works to fight it.  The same thing happens when people were given a new organ.  Their body knows it isn’t their DNA, so it attacks the new organ and destroys it.  Dr. Starzl figured out how to prevent organ rejection by creating medicines called immunosuppression, which suppress – or weaken - the immune system.  Because of his discovery, Dr. Starzl became a very famous surgeon.  </a:t>
            </a:r>
          </a:p>
        </p:txBody>
      </p:sp>
      <p:sp>
        <p:nvSpPr>
          <p:cNvPr id="4" name="Slide Number Placeholder 3"/>
          <p:cNvSpPr>
            <a:spLocks noGrp="1"/>
          </p:cNvSpPr>
          <p:nvPr>
            <p:ph type="sldNum" sz="quarter" idx="5"/>
          </p:nvPr>
        </p:nvSpPr>
        <p:spPr/>
        <p:txBody>
          <a:bodyPr/>
          <a:lstStyle/>
          <a:p>
            <a:fld id="{94B73618-897E-6A43-876E-03F8B81C4498}" type="slidenum">
              <a:rPr lang="en-US" smtClean="0"/>
              <a:t>11</a:t>
            </a:fld>
            <a:endParaRPr lang="en-US"/>
          </a:p>
        </p:txBody>
      </p:sp>
    </p:spTree>
    <p:extLst>
      <p:ext uri="{BB962C8B-B14F-4D97-AF65-F5344CB8AC3E}">
        <p14:creationId xmlns:p14="http://schemas.microsoft.com/office/powerpoint/2010/main" val="17750773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dialysis is fortunately widely available.  A committee no longer decides who will receive this treatment.  There are dialysis facilities across the country, and many patients even do dialysis at their homes.  About a half a million Americans are currently on dialysis because their kidneys have failed.</a:t>
            </a:r>
          </a:p>
          <a:p>
            <a:endParaRPr lang="en-US" dirty="0"/>
          </a:p>
          <a:p>
            <a:r>
              <a:rPr lang="en-US" dirty="0"/>
              <a:t>Successful kidney transplants continue to be performed every day, and about 500,000 people have received a kidney transplant in the U.S.</a:t>
            </a:r>
          </a:p>
        </p:txBody>
      </p:sp>
      <p:sp>
        <p:nvSpPr>
          <p:cNvPr id="4" name="Slide Number Placeholder 3"/>
          <p:cNvSpPr>
            <a:spLocks noGrp="1"/>
          </p:cNvSpPr>
          <p:nvPr>
            <p:ph type="sldNum" sz="quarter" idx="5"/>
          </p:nvPr>
        </p:nvSpPr>
        <p:spPr/>
        <p:txBody>
          <a:bodyPr/>
          <a:lstStyle/>
          <a:p>
            <a:fld id="{94B73618-897E-6A43-876E-03F8B81C4498}" type="slidenum">
              <a:rPr lang="en-US" smtClean="0"/>
              <a:t>12</a:t>
            </a:fld>
            <a:endParaRPr lang="en-US"/>
          </a:p>
        </p:txBody>
      </p:sp>
    </p:spTree>
    <p:extLst>
      <p:ext uri="{BB962C8B-B14F-4D97-AF65-F5344CB8AC3E}">
        <p14:creationId xmlns:p14="http://schemas.microsoft.com/office/powerpoint/2010/main" val="18781781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Do you know someone who is on dialysis, or have you seen it in a movie or TV show?  In this graphic, you can see a basic depiction of how dialysis works.  A person is hooked up to a machine that slowly removes their blood, the dialysis machine cleans it, and their cleaned blood returns to their body.  Typically, people go to a dialysis center three times a week, and they are connected to the dialysis machine for about four hours every time.  There are also other options.  Some people do dialysis every day at home, or sleep connected to a dialysis machine.  No matter what method of dialysis a person chooses, it is not an easy way of life.  People often don’t feel well when they are on dialysis.  They also have a very strict diet and must keep track of how much fluid they have each day.  Dialysis can also lead to other health problems.  This is mainly because the dialysis machine simply isn’t as good as a human kidney.  In fact, a dialysis machine can only do about 10% of what a human kidney can do. Since dialysis has so many drawbacks, transplant is the preferred treatment for kidney failure.  </a:t>
            </a:r>
          </a:p>
          <a:p>
            <a:endParaRPr lang="en-US" dirty="0"/>
          </a:p>
        </p:txBody>
      </p:sp>
      <p:sp>
        <p:nvSpPr>
          <p:cNvPr id="4" name="Slide Number Placeholder 3"/>
          <p:cNvSpPr>
            <a:spLocks noGrp="1"/>
          </p:cNvSpPr>
          <p:nvPr>
            <p:ph type="sldNum" sz="quarter" idx="5"/>
          </p:nvPr>
        </p:nvSpPr>
        <p:spPr/>
        <p:txBody>
          <a:bodyPr/>
          <a:lstStyle/>
          <a:p>
            <a:fld id="{94B73618-897E-6A43-876E-03F8B81C4498}" type="slidenum">
              <a:rPr lang="en-US" smtClean="0"/>
              <a:t>13</a:t>
            </a:fld>
            <a:endParaRPr lang="en-US"/>
          </a:p>
        </p:txBody>
      </p:sp>
    </p:spTree>
    <p:extLst>
      <p:ext uri="{BB962C8B-B14F-4D97-AF65-F5344CB8AC3E}">
        <p14:creationId xmlns:p14="http://schemas.microsoft.com/office/powerpoint/2010/main" val="15898386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During a kidney transplant, a transplant surgeon removes a healthy kidney from a donor and connects it into a person with kidney failure.  Usually the transplant surgeon leaves a person’s original kidneys in their body.  The surgery is less invasive, and the recovery time is faster, if a person’s native kidneys are left alone.  Plus, most of these kidneys still have a little bit of function left, even if they are working at only 8 or 10%.  Most people who have had a kidney transplant are walking around with 3 kidneys!</a:t>
            </a:r>
          </a:p>
          <a:p>
            <a:endParaRPr lang="en-US" dirty="0"/>
          </a:p>
          <a:p>
            <a:r>
              <a:rPr lang="en-US" dirty="0"/>
              <a:t>There is a huge demand for organ transplants, but a very small supply.  Because of this, about 100,000 people in the U.S. are waiting for a kidney transplant.  On average, people must wait for more than 5 years before a deceased donor kidney becomes available.  However, if a patient finds a living donor, they can skip this long wait and receive a transplant as soon as their living donor has been evaluated and approved.  </a:t>
            </a:r>
          </a:p>
        </p:txBody>
      </p:sp>
      <p:sp>
        <p:nvSpPr>
          <p:cNvPr id="4" name="Slide Number Placeholder 3"/>
          <p:cNvSpPr>
            <a:spLocks noGrp="1"/>
          </p:cNvSpPr>
          <p:nvPr>
            <p:ph type="sldNum" sz="quarter" idx="5"/>
          </p:nvPr>
        </p:nvSpPr>
        <p:spPr/>
        <p:txBody>
          <a:bodyPr/>
          <a:lstStyle/>
          <a:p>
            <a:fld id="{94B73618-897E-6A43-876E-03F8B81C4498}" type="slidenum">
              <a:rPr lang="en-US" smtClean="0"/>
              <a:t>14</a:t>
            </a:fld>
            <a:endParaRPr lang="en-US"/>
          </a:p>
        </p:txBody>
      </p:sp>
    </p:spTree>
    <p:extLst>
      <p:ext uri="{BB962C8B-B14F-4D97-AF65-F5344CB8AC3E}">
        <p14:creationId xmlns:p14="http://schemas.microsoft.com/office/powerpoint/2010/main" val="39319556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Living donation is a way for a living person to save someone who is in kidney failure.  Most people are born with two kidneys, but they only need one kidney to lead a full, healthy life.  So, some people decide to share their spare kidney with someone in need.  Living donor kidneys usually work better and last longer than kidneys from deceased donors, so they are the preferred treatment option.</a:t>
            </a:r>
          </a:p>
          <a:p>
            <a:endParaRPr lang="en-US" dirty="0"/>
          </a:p>
          <a:p>
            <a:r>
              <a:rPr lang="en-US" dirty="0"/>
              <a:t>Living donors must complete a thorough evaluation so that a team of doctors can determine if living donation is a safe option.  In fact, living donors must be so healthy in order to donate that they live LONGER than the general population.  Living donors have a minimally invasive surgery to remove their spare kidney.  The waiting recipient is usually in an operating room right next to their living donor so that the donor’s kidney can immediately be transplanted.  After being a living donor, there are no changes to the person’s diet or lifestyle.  </a:t>
            </a:r>
          </a:p>
        </p:txBody>
      </p:sp>
      <p:sp>
        <p:nvSpPr>
          <p:cNvPr id="4" name="Slide Number Placeholder 3"/>
          <p:cNvSpPr>
            <a:spLocks noGrp="1"/>
          </p:cNvSpPr>
          <p:nvPr>
            <p:ph type="sldNum" sz="quarter" idx="5"/>
          </p:nvPr>
        </p:nvSpPr>
        <p:spPr/>
        <p:txBody>
          <a:bodyPr/>
          <a:lstStyle/>
          <a:p>
            <a:fld id="{94B73618-897E-6A43-876E-03F8B81C4498}" type="slidenum">
              <a:rPr lang="en-US" smtClean="0"/>
              <a:t>15</a:t>
            </a:fld>
            <a:endParaRPr lang="en-US"/>
          </a:p>
        </p:txBody>
      </p:sp>
    </p:spTree>
    <p:extLst>
      <p:ext uri="{BB962C8B-B14F-4D97-AF65-F5344CB8AC3E}">
        <p14:creationId xmlns:p14="http://schemas.microsoft.com/office/powerpoint/2010/main" val="34241250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Before moving forward with any type of transplant, the medical team must make sure that the donor and recipient are a match.  When it comes to the kidneys, the blood types, antigens and antibodies must all be compatible.  Even if a person has a different blood type, they might still be compatible.  Blood type O is the universal donor, and blood type AB is the universal recipient.  Antigens are small proteins on the surface of your cells that are used as markers to match compatible donors with recipients.  If you’ve ever heard of a perfect match, it means that the donor and recipient matched 6 out of 6 antigens.  A donor doesn’t have to be a perfect match, but they at least have to have enough antigens in common that their kidney will get along in the recipient’s body.  Antibodies are proteins that your body makes any time it feels threatened.  When the body detects something that shouldn’t be there, it makes antibodies to go out and fight.  Some people have more antibodies, meaning that they are more sensitive and will match with fewer donors.  When there is a donor available, doctors do something called a crossmatch.  You can think of it as a transplant in the test tube.  They take a small sample of the donor’s blood and mix it with a small sample of the recipient’s blood.  In some cases, the blood samples get along just fine.  This is called a negative crossmatch, and it means there is a lower chance of the recipient rejecting the donor’s organ.  In other cases, the two blood samples attack each other.  This is called a positive crossmatch, and we need to avoid this because it means there is a higher chance of the recipient rejecting the donor’s organ.  </a:t>
            </a:r>
          </a:p>
        </p:txBody>
      </p:sp>
      <p:sp>
        <p:nvSpPr>
          <p:cNvPr id="4" name="Slide Number Placeholder 3"/>
          <p:cNvSpPr>
            <a:spLocks noGrp="1"/>
          </p:cNvSpPr>
          <p:nvPr>
            <p:ph type="sldNum" sz="quarter" idx="5"/>
          </p:nvPr>
        </p:nvSpPr>
        <p:spPr/>
        <p:txBody>
          <a:bodyPr/>
          <a:lstStyle/>
          <a:p>
            <a:fld id="{94B73618-897E-6A43-876E-03F8B81C4498}" type="slidenum">
              <a:rPr lang="en-US" smtClean="0"/>
              <a:t>16</a:t>
            </a:fld>
            <a:endParaRPr lang="en-US"/>
          </a:p>
        </p:txBody>
      </p:sp>
    </p:spTree>
    <p:extLst>
      <p:ext uri="{BB962C8B-B14F-4D97-AF65-F5344CB8AC3E}">
        <p14:creationId xmlns:p14="http://schemas.microsoft.com/office/powerpoint/2010/main" val="39518537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Sometimes a donor is compatible with their intended recipient.  When this happens, the kidney can be donated directly from the living donor to the recipient.  In other cases, the donor is not a match for the recipient.  This used to be very devastating news.  Think about how hard it would be to find out that you aren’t a match for the person whose life you want to save.  Fortunately, there is now a way to arrange for these kidney transplants to still happen.  It’s called a paired donor exchange, but people also call them kidney swaps.  You can see in this picture that a mom wants to donate to her son, but she’s not a match.  In another family, there is a husband who wants to donate to his wife but he’s not a match.  In this example, the mother is a match for the wife, and the husband can donate to the son.  Through paired donor exchange, the kidneys can be swapped so that two people donate kidneys, two people receive kidneys, and everyone goes home happy.  </a:t>
            </a:r>
          </a:p>
        </p:txBody>
      </p:sp>
      <p:sp>
        <p:nvSpPr>
          <p:cNvPr id="4" name="Slide Number Placeholder 3"/>
          <p:cNvSpPr>
            <a:spLocks noGrp="1"/>
          </p:cNvSpPr>
          <p:nvPr>
            <p:ph type="sldNum" sz="quarter" idx="5"/>
          </p:nvPr>
        </p:nvSpPr>
        <p:spPr/>
        <p:txBody>
          <a:bodyPr/>
          <a:lstStyle/>
          <a:p>
            <a:fld id="{94B73618-897E-6A43-876E-03F8B81C4498}" type="slidenum">
              <a:rPr lang="en-US" smtClean="0"/>
              <a:t>17</a:t>
            </a:fld>
            <a:endParaRPr lang="en-US"/>
          </a:p>
        </p:txBody>
      </p:sp>
    </p:spTree>
    <p:extLst>
      <p:ext uri="{BB962C8B-B14F-4D97-AF65-F5344CB8AC3E}">
        <p14:creationId xmlns:p14="http://schemas.microsoft.com/office/powerpoint/2010/main" val="42779059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Living donors save lives every day in America, and for that reason, many people think of them as heroes.</a:t>
            </a:r>
          </a:p>
        </p:txBody>
      </p:sp>
      <p:sp>
        <p:nvSpPr>
          <p:cNvPr id="4" name="Slide Number Placeholder 3"/>
          <p:cNvSpPr>
            <a:spLocks noGrp="1"/>
          </p:cNvSpPr>
          <p:nvPr>
            <p:ph type="sldNum" sz="quarter" idx="5"/>
          </p:nvPr>
        </p:nvSpPr>
        <p:spPr/>
        <p:txBody>
          <a:bodyPr/>
          <a:lstStyle/>
          <a:p>
            <a:fld id="{94B73618-897E-6A43-876E-03F8B81C4498}" type="slidenum">
              <a:rPr lang="en-US" smtClean="0"/>
              <a:t>18</a:t>
            </a:fld>
            <a:endParaRPr lang="en-US"/>
          </a:p>
        </p:txBody>
      </p:sp>
    </p:spTree>
    <p:extLst>
      <p:ext uri="{BB962C8B-B14F-4D97-AF65-F5344CB8AC3E}">
        <p14:creationId xmlns:p14="http://schemas.microsoft.com/office/powerpoint/2010/main" val="23424969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act of stepping forward to share an organ with someone else in organ failure is a heroic one.  It is a beautiful thing to give the gift of life.  Living donors must freely decide that they want to donate an organ.  Part of the evaluation process is to ensure that the living donor has an unselfish desire to help the person in need.  They can’t be forced into it, and they can’t do it for any personal gain.  In fact, buying and selling organs in the US is illegal and is a felony.   </a:t>
            </a:r>
          </a:p>
        </p:txBody>
      </p:sp>
      <p:sp>
        <p:nvSpPr>
          <p:cNvPr id="4" name="Slide Number Placeholder 3"/>
          <p:cNvSpPr>
            <a:spLocks noGrp="1"/>
          </p:cNvSpPr>
          <p:nvPr>
            <p:ph type="sldNum" sz="quarter" idx="5"/>
          </p:nvPr>
        </p:nvSpPr>
        <p:spPr/>
        <p:txBody>
          <a:bodyPr/>
          <a:lstStyle/>
          <a:p>
            <a:fld id="{94B73618-897E-6A43-876E-03F8B81C4498}" type="slidenum">
              <a:rPr lang="en-US" smtClean="0"/>
              <a:t>19</a:t>
            </a:fld>
            <a:endParaRPr lang="en-US"/>
          </a:p>
        </p:txBody>
      </p:sp>
    </p:spTree>
    <p:extLst>
      <p:ext uri="{BB962C8B-B14F-4D97-AF65-F5344CB8AC3E}">
        <p14:creationId xmlns:p14="http://schemas.microsoft.com/office/powerpoint/2010/main" val="26742828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 living donor benefits by being a hero for someone in organ failure.  They can live a long, full life with only one kidney.  The recipient also benefits from having a living donor.  Recipients with a living donor transplant have a longer life expectancy than those who have a deceased donor transplant.  These surgeries are also scheduled for when the recipient is their healthiest and can be timed to be convenient for all parties.  Recipients are in the hospital less when they have a living donor kidney.  But perhaps the biggest benefit is that living donor kidneys last longer.   </a:t>
            </a:r>
          </a:p>
        </p:txBody>
      </p:sp>
      <p:sp>
        <p:nvSpPr>
          <p:cNvPr id="4" name="Slide Number Placeholder 3"/>
          <p:cNvSpPr>
            <a:spLocks noGrp="1"/>
          </p:cNvSpPr>
          <p:nvPr>
            <p:ph type="sldNum" sz="quarter" idx="5"/>
          </p:nvPr>
        </p:nvSpPr>
        <p:spPr/>
        <p:txBody>
          <a:bodyPr/>
          <a:lstStyle/>
          <a:p>
            <a:fld id="{94B73618-897E-6A43-876E-03F8B81C4498}" type="slidenum">
              <a:rPr lang="en-US" smtClean="0"/>
              <a:t>20</a:t>
            </a:fld>
            <a:endParaRPr lang="en-US"/>
          </a:p>
        </p:txBody>
      </p:sp>
    </p:spTree>
    <p:extLst>
      <p:ext uri="{BB962C8B-B14F-4D97-AF65-F5344CB8AC3E}">
        <p14:creationId xmlns:p14="http://schemas.microsoft.com/office/powerpoint/2010/main" val="33091927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 average, we expect a kidney from a deceased donor to last 8-12 years.  By comparison, living donor kidneys last an average of 12-20 years.  That’s a really big difference!</a:t>
            </a:r>
          </a:p>
        </p:txBody>
      </p:sp>
      <p:sp>
        <p:nvSpPr>
          <p:cNvPr id="4" name="Slide Number Placeholder 3"/>
          <p:cNvSpPr>
            <a:spLocks noGrp="1"/>
          </p:cNvSpPr>
          <p:nvPr>
            <p:ph type="sldNum" sz="quarter" idx="5"/>
          </p:nvPr>
        </p:nvSpPr>
        <p:spPr/>
        <p:txBody>
          <a:bodyPr/>
          <a:lstStyle/>
          <a:p>
            <a:fld id="{94B73618-897E-6A43-876E-03F8B81C4498}" type="slidenum">
              <a:rPr lang="en-US" smtClean="0"/>
              <a:t>21</a:t>
            </a:fld>
            <a:endParaRPr lang="en-US"/>
          </a:p>
        </p:txBody>
      </p:sp>
    </p:spTree>
    <p:extLst>
      <p:ext uri="{BB962C8B-B14F-4D97-AF65-F5344CB8AC3E}">
        <p14:creationId xmlns:p14="http://schemas.microsoft.com/office/powerpoint/2010/main" val="4929881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Adults between the ages of 18 and 75 may be a living donor.  Donors must be in good general health.  But the most important factor is that the donor must be willing to donate.  Remember that it’s not important for a living donor to be compatible with the recipient, since paired donor exchanges happen every day.  It is the hospital’s job to decide that a person is able to be a donor.  At UPMC, the rule is that either a person is a perfect donor, or they’re not a donor at all.  Protecting the health of the donor is a top priority, which is why there is such a thorough evaluation process.</a:t>
            </a:r>
          </a:p>
        </p:txBody>
      </p:sp>
      <p:sp>
        <p:nvSpPr>
          <p:cNvPr id="4" name="Slide Number Placeholder 3"/>
          <p:cNvSpPr>
            <a:spLocks noGrp="1"/>
          </p:cNvSpPr>
          <p:nvPr>
            <p:ph type="sldNum" sz="quarter" idx="5"/>
          </p:nvPr>
        </p:nvSpPr>
        <p:spPr/>
        <p:txBody>
          <a:bodyPr/>
          <a:lstStyle/>
          <a:p>
            <a:fld id="{94B73618-897E-6A43-876E-03F8B81C4498}" type="slidenum">
              <a:rPr lang="en-US" smtClean="0"/>
              <a:t>22</a:t>
            </a:fld>
            <a:endParaRPr lang="en-US"/>
          </a:p>
        </p:txBody>
      </p:sp>
    </p:spTree>
    <p:extLst>
      <p:ext uri="{BB962C8B-B14F-4D97-AF65-F5344CB8AC3E}">
        <p14:creationId xmlns:p14="http://schemas.microsoft.com/office/powerpoint/2010/main" val="1385730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evaluation includes a number of tests, as well as meetings with a social worker and independent living donation advocate.  The donor’s testing is covered by the recipient’s insurance.  </a:t>
            </a:r>
          </a:p>
        </p:txBody>
      </p:sp>
      <p:sp>
        <p:nvSpPr>
          <p:cNvPr id="4" name="Slide Number Placeholder 3"/>
          <p:cNvSpPr>
            <a:spLocks noGrp="1"/>
          </p:cNvSpPr>
          <p:nvPr>
            <p:ph type="sldNum" sz="quarter" idx="5"/>
          </p:nvPr>
        </p:nvSpPr>
        <p:spPr/>
        <p:txBody>
          <a:bodyPr/>
          <a:lstStyle/>
          <a:p>
            <a:fld id="{94B73618-897E-6A43-876E-03F8B81C4498}" type="slidenum">
              <a:rPr lang="en-US" smtClean="0"/>
              <a:t>23</a:t>
            </a:fld>
            <a:endParaRPr lang="en-US"/>
          </a:p>
        </p:txBody>
      </p:sp>
    </p:spTree>
    <p:extLst>
      <p:ext uri="{BB962C8B-B14F-4D97-AF65-F5344CB8AC3E}">
        <p14:creationId xmlns:p14="http://schemas.microsoft.com/office/powerpoint/2010/main" val="38562475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Living donors undergo a minimally-invasive surgery technique called laparoscopic surgery.  In most cases, the living donor is discharged after spending 1-2 day in the hospital. Living donors must be very healthy in order to donate – so healthy, in fact, that they live longer than the population in general.</a:t>
            </a:r>
          </a:p>
        </p:txBody>
      </p:sp>
      <p:sp>
        <p:nvSpPr>
          <p:cNvPr id="4" name="Slide Number Placeholder 3"/>
          <p:cNvSpPr>
            <a:spLocks noGrp="1"/>
          </p:cNvSpPr>
          <p:nvPr>
            <p:ph type="sldNum" sz="quarter" idx="5"/>
          </p:nvPr>
        </p:nvSpPr>
        <p:spPr/>
        <p:txBody>
          <a:bodyPr/>
          <a:lstStyle/>
          <a:p>
            <a:fld id="{94B73618-897E-6A43-876E-03F8B81C4498}" type="slidenum">
              <a:rPr lang="en-US" smtClean="0"/>
              <a:t>24</a:t>
            </a:fld>
            <a:endParaRPr lang="en-US"/>
          </a:p>
        </p:txBody>
      </p:sp>
    </p:spTree>
    <p:extLst>
      <p:ext uri="{BB962C8B-B14F-4D97-AF65-F5344CB8AC3E}">
        <p14:creationId xmlns:p14="http://schemas.microsoft.com/office/powerpoint/2010/main" val="2329625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that you know more about kidney health and treatments, we invite you to help us spread the word!  Talk to your family and friends about kidney health, especially those who may be at higher risk. Maybe years from now, you hear about someone who needs a kidney transplant.  We hope that you remember this information and can educate others about living donation as an option.  Together, we can spread the words about the benefits of living donation and save more lives!  For more information, check out the living donation dot com</a:t>
            </a:r>
            <a:r>
              <a:rPr lang="en-US"/>
              <a:t>.  </a:t>
            </a:r>
            <a:endParaRPr lang="en-US" dirty="0"/>
          </a:p>
        </p:txBody>
      </p:sp>
      <p:sp>
        <p:nvSpPr>
          <p:cNvPr id="4" name="Slide Number Placeholder 3"/>
          <p:cNvSpPr>
            <a:spLocks noGrp="1"/>
          </p:cNvSpPr>
          <p:nvPr>
            <p:ph type="sldNum" sz="quarter" idx="5"/>
          </p:nvPr>
        </p:nvSpPr>
        <p:spPr/>
        <p:txBody>
          <a:bodyPr/>
          <a:lstStyle/>
          <a:p>
            <a:fld id="{94B73618-897E-6A43-876E-03F8B81C4498}" type="slidenum">
              <a:rPr lang="en-US" smtClean="0"/>
              <a:t>25</a:t>
            </a:fld>
            <a:endParaRPr lang="en-US"/>
          </a:p>
        </p:txBody>
      </p:sp>
    </p:spTree>
    <p:extLst>
      <p:ext uri="{BB962C8B-B14F-4D97-AF65-F5344CB8AC3E}">
        <p14:creationId xmlns:p14="http://schemas.microsoft.com/office/powerpoint/2010/main" val="26857718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Thank you so much for your time and attention today!  Are there any questions?</a:t>
            </a:r>
          </a:p>
        </p:txBody>
      </p:sp>
      <p:sp>
        <p:nvSpPr>
          <p:cNvPr id="4" name="Slide Number Placeholder 3"/>
          <p:cNvSpPr>
            <a:spLocks noGrp="1"/>
          </p:cNvSpPr>
          <p:nvPr>
            <p:ph type="sldNum" sz="quarter" idx="5"/>
          </p:nvPr>
        </p:nvSpPr>
        <p:spPr/>
        <p:txBody>
          <a:bodyPr/>
          <a:lstStyle/>
          <a:p>
            <a:fld id="{94B73618-897E-6A43-876E-03F8B81C4498}" type="slidenum">
              <a:rPr lang="en-US" smtClean="0"/>
              <a:t>26</a:t>
            </a:fld>
            <a:endParaRPr lang="en-US"/>
          </a:p>
        </p:txBody>
      </p:sp>
    </p:spTree>
    <p:extLst>
      <p:ext uri="{BB962C8B-B14F-4D97-AF65-F5344CB8AC3E}">
        <p14:creationId xmlns:p14="http://schemas.microsoft.com/office/powerpoint/2010/main" val="24549197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hear first-hand about living donation and transplant.  [Introduce </a:t>
            </a:r>
            <a:r>
              <a:rPr lang="en-US"/>
              <a:t>guest speaker(s) or video(s)]</a:t>
            </a:r>
            <a:endParaRPr lang="en-US" dirty="0"/>
          </a:p>
        </p:txBody>
      </p:sp>
      <p:sp>
        <p:nvSpPr>
          <p:cNvPr id="4" name="Slide Number Placeholder 3"/>
          <p:cNvSpPr>
            <a:spLocks noGrp="1"/>
          </p:cNvSpPr>
          <p:nvPr>
            <p:ph type="sldNum" sz="quarter" idx="5"/>
          </p:nvPr>
        </p:nvSpPr>
        <p:spPr/>
        <p:txBody>
          <a:bodyPr/>
          <a:lstStyle/>
          <a:p>
            <a:fld id="{94B73618-897E-6A43-876E-03F8B81C4498}" type="slidenum">
              <a:rPr lang="en-US" smtClean="0"/>
              <a:t>27</a:t>
            </a:fld>
            <a:endParaRPr lang="en-US"/>
          </a:p>
        </p:txBody>
      </p:sp>
    </p:spTree>
    <p:extLst>
      <p:ext uri="{BB962C8B-B14F-4D97-AF65-F5344CB8AC3E}">
        <p14:creationId xmlns:p14="http://schemas.microsoft.com/office/powerpoint/2010/main" val="5230661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F7AF03D-CF88-D343-A4C3-AB7F61A1EEA2}" type="datetimeFigureOut">
              <a:rPr lang="en-US" smtClean="0"/>
              <a:t>6/7/2021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C6280B-60D4-6A4F-A902-CC76B2C949A9}" type="slidenum">
              <a:rPr lang="en-US" smtClean="0"/>
              <a:t>‹#›</a:t>
            </a:fld>
            <a:endParaRPr lang="en-US"/>
          </a:p>
        </p:txBody>
      </p:sp>
    </p:spTree>
    <p:extLst>
      <p:ext uri="{BB962C8B-B14F-4D97-AF65-F5344CB8AC3E}">
        <p14:creationId xmlns:p14="http://schemas.microsoft.com/office/powerpoint/2010/main" val="16032412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i="0">
                <a:solidFill>
                  <a:schemeClr val="bg1"/>
                </a:solidFill>
                <a:latin typeface="Gotham" pitchFamily="2" charset="77"/>
              </a:defRPr>
            </a:lvl1pPr>
          </a:lstStyle>
          <a:p>
            <a:r>
              <a:rPr lang="en-US" dirty="0"/>
              <a:t>Click to edit Master title style</a:t>
            </a:r>
          </a:p>
        </p:txBody>
      </p:sp>
      <p:sp>
        <p:nvSpPr>
          <p:cNvPr id="3" name="Content Placeholder 2"/>
          <p:cNvSpPr>
            <a:spLocks noGrp="1"/>
          </p:cNvSpPr>
          <p:nvPr>
            <p:ph idx="1"/>
          </p:nvPr>
        </p:nvSpPr>
        <p:spPr/>
        <p:txBody>
          <a:bodyPr/>
          <a:lstStyle>
            <a:lvl1pPr>
              <a:defRPr sz="1600" b="0" i="0">
                <a:latin typeface="Gotham Light" pitchFamily="2" charset="77"/>
              </a:defRPr>
            </a:lvl1pPr>
            <a:lvl2pPr>
              <a:defRPr sz="1400" b="0" i="0">
                <a:latin typeface="Gotham Light" pitchFamily="2" charset="77"/>
              </a:defRPr>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3F7AF03D-CF88-D343-A4C3-AB7F61A1EEA2}" type="datetimeFigureOut">
              <a:rPr lang="en-US" smtClean="0"/>
              <a:t>6/7/2021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C6280B-60D4-6A4F-A902-CC76B2C949A9}" type="slidenum">
              <a:rPr lang="en-US" smtClean="0"/>
              <a:t>‹#›</a:t>
            </a:fld>
            <a:endParaRPr lang="en-US"/>
          </a:p>
        </p:txBody>
      </p:sp>
    </p:spTree>
    <p:extLst>
      <p:ext uri="{BB962C8B-B14F-4D97-AF65-F5344CB8AC3E}">
        <p14:creationId xmlns:p14="http://schemas.microsoft.com/office/powerpoint/2010/main" val="2144784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F7AF03D-CF88-D343-A4C3-AB7F61A1EEA2}" type="datetimeFigureOut">
              <a:rPr lang="en-US" smtClean="0"/>
              <a:t>6/7/2021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C6280B-60D4-6A4F-A902-CC76B2C949A9}" type="slidenum">
              <a:rPr lang="en-US" smtClean="0"/>
              <a:t>‹#›</a:t>
            </a:fld>
            <a:endParaRPr lang="en-US"/>
          </a:p>
        </p:txBody>
      </p:sp>
    </p:spTree>
    <p:extLst>
      <p:ext uri="{BB962C8B-B14F-4D97-AF65-F5344CB8AC3E}">
        <p14:creationId xmlns:p14="http://schemas.microsoft.com/office/powerpoint/2010/main" val="7571088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F7AF03D-CF88-D343-A4C3-AB7F61A1EEA2}" type="datetimeFigureOut">
              <a:rPr lang="en-US" smtClean="0"/>
              <a:t>6/7/2021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C6280B-60D4-6A4F-A902-CC76B2C949A9}" type="slidenum">
              <a:rPr lang="en-US" smtClean="0"/>
              <a:t>‹#›</a:t>
            </a:fld>
            <a:endParaRPr lang="en-US"/>
          </a:p>
        </p:txBody>
      </p:sp>
    </p:spTree>
    <p:extLst>
      <p:ext uri="{BB962C8B-B14F-4D97-AF65-F5344CB8AC3E}">
        <p14:creationId xmlns:p14="http://schemas.microsoft.com/office/powerpoint/2010/main" val="5030888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F7AF03D-CF88-D343-A4C3-AB7F61A1EEA2}" type="datetimeFigureOut">
              <a:rPr lang="en-US" smtClean="0"/>
              <a:t>6/7/2021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CC6280B-60D4-6A4F-A902-CC76B2C949A9}" type="slidenum">
              <a:rPr lang="en-US" smtClean="0"/>
              <a:t>‹#›</a:t>
            </a:fld>
            <a:endParaRPr lang="en-US"/>
          </a:p>
        </p:txBody>
      </p:sp>
    </p:spTree>
    <p:extLst>
      <p:ext uri="{BB962C8B-B14F-4D97-AF65-F5344CB8AC3E}">
        <p14:creationId xmlns:p14="http://schemas.microsoft.com/office/powerpoint/2010/main" val="19986686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F7AF03D-CF88-D343-A4C3-AB7F61A1EEA2}" type="datetimeFigureOut">
              <a:rPr lang="en-US" smtClean="0"/>
              <a:t>6/7/2021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CC6280B-60D4-6A4F-A902-CC76B2C949A9}" type="slidenum">
              <a:rPr lang="en-US" smtClean="0"/>
              <a:t>‹#›</a:t>
            </a:fld>
            <a:endParaRPr lang="en-US"/>
          </a:p>
        </p:txBody>
      </p:sp>
    </p:spTree>
    <p:extLst>
      <p:ext uri="{BB962C8B-B14F-4D97-AF65-F5344CB8AC3E}">
        <p14:creationId xmlns:p14="http://schemas.microsoft.com/office/powerpoint/2010/main" val="20577518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7AF03D-CF88-D343-A4C3-AB7F61A1EEA2}" type="datetimeFigureOut">
              <a:rPr lang="en-US" smtClean="0"/>
              <a:t>6/7/2021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CC6280B-60D4-6A4F-A902-CC76B2C949A9}" type="slidenum">
              <a:rPr lang="en-US" smtClean="0"/>
              <a:t>‹#›</a:t>
            </a:fld>
            <a:endParaRPr lang="en-US"/>
          </a:p>
        </p:txBody>
      </p:sp>
    </p:spTree>
    <p:extLst>
      <p:ext uri="{BB962C8B-B14F-4D97-AF65-F5344CB8AC3E}">
        <p14:creationId xmlns:p14="http://schemas.microsoft.com/office/powerpoint/2010/main" val="11486056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3F7AF03D-CF88-D343-A4C3-AB7F61A1EEA2}" type="datetimeFigureOut">
              <a:rPr lang="en-US" smtClean="0"/>
              <a:t>6/7/2021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C6280B-60D4-6A4F-A902-CC76B2C949A9}" type="slidenum">
              <a:rPr lang="en-US" smtClean="0"/>
              <a:t>‹#›</a:t>
            </a:fld>
            <a:endParaRPr lang="en-US"/>
          </a:p>
        </p:txBody>
      </p:sp>
    </p:spTree>
    <p:extLst>
      <p:ext uri="{BB962C8B-B14F-4D97-AF65-F5344CB8AC3E}">
        <p14:creationId xmlns:p14="http://schemas.microsoft.com/office/powerpoint/2010/main" val="4366058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3F7AF03D-CF88-D343-A4C3-AB7F61A1EEA2}" type="datetimeFigureOut">
              <a:rPr lang="en-US" smtClean="0"/>
              <a:t>6/7/2021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C6280B-60D4-6A4F-A902-CC76B2C949A9}" type="slidenum">
              <a:rPr lang="en-US" smtClean="0"/>
              <a:t>‹#›</a:t>
            </a:fld>
            <a:endParaRPr lang="en-US"/>
          </a:p>
        </p:txBody>
      </p:sp>
    </p:spTree>
    <p:extLst>
      <p:ext uri="{BB962C8B-B14F-4D97-AF65-F5344CB8AC3E}">
        <p14:creationId xmlns:p14="http://schemas.microsoft.com/office/powerpoint/2010/main" val="22911011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F7AF03D-CF88-D343-A4C3-AB7F61A1EEA2}" type="datetimeFigureOut">
              <a:rPr lang="en-US" smtClean="0"/>
              <a:t>6/7/2021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C6280B-60D4-6A4F-A902-CC76B2C949A9}" type="slidenum">
              <a:rPr lang="en-US" smtClean="0"/>
              <a:t>‹#›</a:t>
            </a:fld>
            <a:endParaRPr lang="en-US"/>
          </a:p>
        </p:txBody>
      </p:sp>
    </p:spTree>
    <p:extLst>
      <p:ext uri="{BB962C8B-B14F-4D97-AF65-F5344CB8AC3E}">
        <p14:creationId xmlns:p14="http://schemas.microsoft.com/office/powerpoint/2010/main" val="2300409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F7AF03D-CF88-D343-A4C3-AB7F61A1EEA2}" type="datetimeFigureOut">
              <a:rPr lang="en-US" smtClean="0"/>
              <a:t>6/7/2021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C6280B-60D4-6A4F-A902-CC76B2C949A9}" type="slidenum">
              <a:rPr lang="en-US" smtClean="0"/>
              <a:t>‹#›</a:t>
            </a:fld>
            <a:endParaRPr lang="en-US"/>
          </a:p>
        </p:txBody>
      </p:sp>
    </p:spTree>
    <p:extLst>
      <p:ext uri="{BB962C8B-B14F-4D97-AF65-F5344CB8AC3E}">
        <p14:creationId xmlns:p14="http://schemas.microsoft.com/office/powerpoint/2010/main" val="37628733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3F7AF03D-CF88-D343-A4C3-AB7F61A1EEA2}" type="datetimeFigureOut">
              <a:rPr lang="en-US" smtClean="0"/>
              <a:t>6/7/2021</a:t>
            </a:fld>
            <a:endParaRPr 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CCC6280B-60D4-6A4F-A902-CC76B2C949A9}" type="slidenum">
              <a:rPr lang="en-US" smtClean="0"/>
              <a:t>‹#›</a:t>
            </a:fld>
            <a:endParaRPr lang="en-US"/>
          </a:p>
        </p:txBody>
      </p:sp>
    </p:spTree>
    <p:extLst>
      <p:ext uri="{BB962C8B-B14F-4D97-AF65-F5344CB8AC3E}">
        <p14:creationId xmlns:p14="http://schemas.microsoft.com/office/powerpoint/2010/main" val="2363705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27.png"/></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1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35.png"/></Relationships>
</file>

<file path=ppt/slides/_rels/slide1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2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2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42.png"/><Relationship Id="rId4" Type="http://schemas.openxmlformats.org/officeDocument/2006/relationships/image" Target="../media/image41.png"/></Relationships>
</file>

<file path=ppt/slides/_rels/slide2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2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2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2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2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www.youtube.com/watch?v=UmGeQUupMFk" TargetMode="External"/><Relationship Id="rId7" Type="http://schemas.openxmlformats.org/officeDocument/2006/relationships/image" Target="../media/image28.jpe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hyperlink" Target="https://www.youtube.com/watch?v=wsfctxmiv04" TargetMode="External"/><Relationship Id="rId5" Type="http://schemas.openxmlformats.org/officeDocument/2006/relationships/image" Target="../media/image46.png"/><Relationship Id="rId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5443F4C-D105-6742-9C12-546B928D07DA}"/>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13513"/>
          <a:stretch/>
        </p:blipFill>
        <p:spPr>
          <a:xfrm>
            <a:off x="1310825" y="2560171"/>
            <a:ext cx="7820474" cy="2659529"/>
          </a:xfrm>
          <a:prstGeom prst="rect">
            <a:avLst/>
          </a:prstGeom>
        </p:spPr>
      </p:pic>
      <p:pic>
        <p:nvPicPr>
          <p:cNvPr id="7" name="Picture 6">
            <a:extLst>
              <a:ext uri="{FF2B5EF4-FFF2-40B4-BE49-F238E27FC236}">
                <a16:creationId xmlns:a16="http://schemas.microsoft.com/office/drawing/2014/main" id="{B19FBBCC-822F-A94F-AEB1-258C9C70CDD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0850" y="-1587500"/>
            <a:ext cx="6508750" cy="6508750"/>
          </a:xfrm>
          <a:prstGeom prst="rect">
            <a:avLst/>
          </a:prstGeom>
        </p:spPr>
      </p:pic>
      <p:pic>
        <p:nvPicPr>
          <p:cNvPr id="3" name="Picture 2" descr="A picture containing icon&#10;&#10;Description automatically generated">
            <a:extLst>
              <a:ext uri="{FF2B5EF4-FFF2-40B4-BE49-F238E27FC236}">
                <a16:creationId xmlns:a16="http://schemas.microsoft.com/office/drawing/2014/main" id="{504E5F01-C639-42D6-9109-76C6CA5BA90C}"/>
              </a:ext>
            </a:extLst>
          </p:cNvPr>
          <p:cNvPicPr>
            <a:picLocks noChangeAspect="1"/>
          </p:cNvPicPr>
          <p:nvPr/>
        </p:nvPicPr>
        <p:blipFill>
          <a:blip r:embed="rId5"/>
          <a:stretch>
            <a:fillRect/>
          </a:stretch>
        </p:blipFill>
        <p:spPr>
          <a:xfrm>
            <a:off x="377426" y="3889935"/>
            <a:ext cx="933399" cy="868708"/>
          </a:xfrm>
          <a:prstGeom prst="rect">
            <a:avLst/>
          </a:prstGeom>
        </p:spPr>
      </p:pic>
    </p:spTree>
    <p:extLst>
      <p:ext uri="{BB962C8B-B14F-4D97-AF65-F5344CB8AC3E}">
        <p14:creationId xmlns:p14="http://schemas.microsoft.com/office/powerpoint/2010/main" val="3405352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5C92CD5-069B-2147-8494-E1E49687F779}"/>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1015512" y="2498222"/>
            <a:ext cx="7611416" cy="147056"/>
          </a:xfrm>
          <a:prstGeom prst="rect">
            <a:avLst/>
          </a:prstGeom>
        </p:spPr>
      </p:pic>
      <p:pic>
        <p:nvPicPr>
          <p:cNvPr id="6" name="Picture 5">
            <a:extLst>
              <a:ext uri="{FF2B5EF4-FFF2-40B4-BE49-F238E27FC236}">
                <a16:creationId xmlns:a16="http://schemas.microsoft.com/office/drawing/2014/main" id="{0B60E6B3-B533-3B4E-AE8B-5A5AD9E8CB9E}"/>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78538" y="1793355"/>
            <a:ext cx="9307597" cy="3406848"/>
          </a:xfrm>
          <a:prstGeom prst="rect">
            <a:avLst/>
          </a:prstGeom>
        </p:spPr>
      </p:pic>
      <p:sp>
        <p:nvSpPr>
          <p:cNvPr id="2" name="Title 1">
            <a:extLst>
              <a:ext uri="{FF2B5EF4-FFF2-40B4-BE49-F238E27FC236}">
                <a16:creationId xmlns:a16="http://schemas.microsoft.com/office/drawing/2014/main" id="{E7A0B033-401D-4C48-8D8A-FAFEFA0FFBBF}"/>
              </a:ext>
            </a:extLst>
          </p:cNvPr>
          <p:cNvSpPr>
            <a:spLocks noGrp="1"/>
          </p:cNvSpPr>
          <p:nvPr>
            <p:ph type="ctrTitle"/>
          </p:nvPr>
        </p:nvSpPr>
        <p:spPr>
          <a:xfrm>
            <a:off x="517072" y="841772"/>
            <a:ext cx="8109857" cy="1790700"/>
          </a:xfrm>
        </p:spPr>
        <p:txBody>
          <a:bodyPr/>
          <a:lstStyle/>
          <a:p>
            <a:r>
              <a:rPr lang="en-US" b="1" dirty="0">
                <a:latin typeface="Gotham" pitchFamily="2" charset="77"/>
              </a:rPr>
              <a:t>Let’s Explore Kidneys!</a:t>
            </a:r>
          </a:p>
        </p:txBody>
      </p:sp>
    </p:spTree>
    <p:extLst>
      <p:ext uri="{BB962C8B-B14F-4D97-AF65-F5344CB8AC3E}">
        <p14:creationId xmlns:p14="http://schemas.microsoft.com/office/powerpoint/2010/main" val="15588183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1B5B359-8CFC-FF4C-A544-1255BED9453F}"/>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473805" y="410039"/>
            <a:ext cx="4974612" cy="1132681"/>
          </a:xfrm>
          <a:prstGeom prst="rect">
            <a:avLst/>
          </a:prstGeom>
        </p:spPr>
      </p:pic>
      <p:pic>
        <p:nvPicPr>
          <p:cNvPr id="3" name="Picture 2">
            <a:extLst>
              <a:ext uri="{FF2B5EF4-FFF2-40B4-BE49-F238E27FC236}">
                <a16:creationId xmlns:a16="http://schemas.microsoft.com/office/drawing/2014/main" id="{9A0B018E-22E5-B34F-83B1-732632CF3FAE}"/>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0" y="113413"/>
            <a:ext cx="9144000" cy="5143499"/>
          </a:xfrm>
          <a:prstGeom prst="rect">
            <a:avLst/>
          </a:prstGeom>
        </p:spPr>
      </p:pic>
      <p:sp>
        <p:nvSpPr>
          <p:cNvPr id="6" name="Title 1">
            <a:extLst>
              <a:ext uri="{FF2B5EF4-FFF2-40B4-BE49-F238E27FC236}">
                <a16:creationId xmlns:a16="http://schemas.microsoft.com/office/drawing/2014/main" id="{132B0844-A4B2-424A-9AF7-778F1B7BD881}"/>
              </a:ext>
            </a:extLst>
          </p:cNvPr>
          <p:cNvSpPr>
            <a:spLocks noGrp="1"/>
          </p:cNvSpPr>
          <p:nvPr>
            <p:ph type="title"/>
          </p:nvPr>
        </p:nvSpPr>
        <p:spPr>
          <a:xfrm>
            <a:off x="660996" y="365125"/>
            <a:ext cx="10515600" cy="1325563"/>
          </a:xfrm>
        </p:spPr>
        <p:txBody>
          <a:bodyPr/>
          <a:lstStyle/>
          <a:p>
            <a:r>
              <a:rPr lang="en-US" b="1" dirty="0">
                <a:solidFill>
                  <a:schemeClr val="bg1"/>
                </a:solidFill>
                <a:latin typeface="Gotham" pitchFamily="2" charset="77"/>
              </a:rPr>
              <a:t>What are kidneys?</a:t>
            </a:r>
          </a:p>
        </p:txBody>
      </p:sp>
      <p:sp>
        <p:nvSpPr>
          <p:cNvPr id="12" name="Content Placeholder 2">
            <a:extLst>
              <a:ext uri="{FF2B5EF4-FFF2-40B4-BE49-F238E27FC236}">
                <a16:creationId xmlns:a16="http://schemas.microsoft.com/office/drawing/2014/main" id="{25BED5EC-FC34-9D45-B6E8-C6236357CC6A}"/>
              </a:ext>
            </a:extLst>
          </p:cNvPr>
          <p:cNvSpPr>
            <a:spLocks noGrp="1"/>
          </p:cNvSpPr>
          <p:nvPr>
            <p:ph idx="1"/>
          </p:nvPr>
        </p:nvSpPr>
        <p:spPr>
          <a:xfrm>
            <a:off x="838201" y="1825625"/>
            <a:ext cx="4194437" cy="2388865"/>
          </a:xfrm>
        </p:spPr>
        <p:txBody>
          <a:bodyPr>
            <a:normAutofit/>
          </a:bodyPr>
          <a:lstStyle/>
          <a:p>
            <a:pPr lvl="0"/>
            <a:r>
              <a:rPr lang="en-US" sz="1800" dirty="0"/>
              <a:t>Two bean-shaped organs, each about the size of your fist</a:t>
            </a:r>
          </a:p>
          <a:p>
            <a:pPr lvl="0"/>
            <a:r>
              <a:rPr lang="en-US" sz="1800" dirty="0"/>
              <a:t>Each contain a million nephrons</a:t>
            </a:r>
          </a:p>
          <a:p>
            <a:pPr lvl="0"/>
            <a:r>
              <a:rPr lang="en-US" sz="1800" dirty="0"/>
              <a:t>Every nephron has a filtering unit called a glomerulus that is made of tiny red blood vessels</a:t>
            </a:r>
          </a:p>
        </p:txBody>
      </p:sp>
    </p:spTree>
    <p:extLst>
      <p:ext uri="{BB962C8B-B14F-4D97-AF65-F5344CB8AC3E}">
        <p14:creationId xmlns:p14="http://schemas.microsoft.com/office/powerpoint/2010/main" val="39301596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87B1EFE-6694-EF44-B35F-BB678DC1A547}"/>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473805" y="410039"/>
            <a:ext cx="5765154" cy="1132681"/>
          </a:xfrm>
          <a:prstGeom prst="rect">
            <a:avLst/>
          </a:prstGeom>
        </p:spPr>
      </p:pic>
      <p:pic>
        <p:nvPicPr>
          <p:cNvPr id="15" name="Picture 14">
            <a:extLst>
              <a:ext uri="{FF2B5EF4-FFF2-40B4-BE49-F238E27FC236}">
                <a16:creationId xmlns:a16="http://schemas.microsoft.com/office/drawing/2014/main" id="{69FA146D-B53D-9048-8B7F-8F7A6B313B26}"/>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130611" y="1729177"/>
            <a:ext cx="9389941" cy="3436988"/>
          </a:xfrm>
          <a:prstGeom prst="rect">
            <a:avLst/>
          </a:prstGeom>
        </p:spPr>
      </p:pic>
      <p:sp>
        <p:nvSpPr>
          <p:cNvPr id="12" name="Title 1">
            <a:extLst>
              <a:ext uri="{FF2B5EF4-FFF2-40B4-BE49-F238E27FC236}">
                <a16:creationId xmlns:a16="http://schemas.microsoft.com/office/drawing/2014/main" id="{A7608E56-D831-FB4C-A270-E4C7FBDA9916}"/>
              </a:ext>
            </a:extLst>
          </p:cNvPr>
          <p:cNvSpPr txBox="1">
            <a:spLocks/>
          </p:cNvSpPr>
          <p:nvPr/>
        </p:nvSpPr>
        <p:spPr>
          <a:xfrm>
            <a:off x="675173" y="365125"/>
            <a:ext cx="10515600" cy="1325563"/>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b="1" dirty="0">
                <a:solidFill>
                  <a:schemeClr val="bg1"/>
                </a:solidFill>
                <a:latin typeface="Gotham" pitchFamily="2" charset="77"/>
              </a:rPr>
              <a:t>What do kidneys do?</a:t>
            </a:r>
          </a:p>
        </p:txBody>
      </p:sp>
      <p:sp>
        <p:nvSpPr>
          <p:cNvPr id="13" name="Content Placeholder 2">
            <a:extLst>
              <a:ext uri="{FF2B5EF4-FFF2-40B4-BE49-F238E27FC236}">
                <a16:creationId xmlns:a16="http://schemas.microsoft.com/office/drawing/2014/main" id="{C9E4D667-5BAB-6E44-9FB0-C5E2098AC43D}"/>
              </a:ext>
            </a:extLst>
          </p:cNvPr>
          <p:cNvSpPr txBox="1">
            <a:spLocks/>
          </p:cNvSpPr>
          <p:nvPr/>
        </p:nvSpPr>
        <p:spPr>
          <a:xfrm>
            <a:off x="838200" y="1825625"/>
            <a:ext cx="8065168" cy="2093232"/>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lvl="0"/>
            <a:r>
              <a:rPr lang="en-US" sz="1800" dirty="0">
                <a:latin typeface="Gotham Light" pitchFamily="2" charset="77"/>
              </a:rPr>
              <a:t>Filter and remove waste, toxins and excess fluid from your body</a:t>
            </a:r>
          </a:p>
          <a:p>
            <a:pPr lvl="0"/>
            <a:r>
              <a:rPr lang="en-US" sz="1800" dirty="0">
                <a:latin typeface="Gotham Light" pitchFamily="2" charset="77"/>
              </a:rPr>
              <a:t>Balance your body’s fluids</a:t>
            </a:r>
          </a:p>
          <a:p>
            <a:pPr lvl="0"/>
            <a:r>
              <a:rPr lang="en-US" sz="1800" dirty="0">
                <a:latin typeface="Gotham Light" pitchFamily="2" charset="77"/>
              </a:rPr>
              <a:t>Release hormones that regulate blood pressure</a:t>
            </a:r>
          </a:p>
          <a:p>
            <a:pPr lvl="0"/>
            <a:r>
              <a:rPr lang="en-US" sz="1800" dirty="0">
                <a:latin typeface="Gotham Light" pitchFamily="2" charset="77"/>
              </a:rPr>
              <a:t>Produce a form of vitamin D that promotes strong, healthy bones</a:t>
            </a:r>
          </a:p>
          <a:p>
            <a:pPr lvl="0"/>
            <a:r>
              <a:rPr lang="en-US" sz="1800" dirty="0">
                <a:latin typeface="Gotham Light" pitchFamily="2" charset="77"/>
              </a:rPr>
              <a:t>Control the production of red blood cells</a:t>
            </a:r>
          </a:p>
          <a:p>
            <a:pPr marL="0" indent="0">
              <a:buNone/>
            </a:pPr>
            <a:endParaRPr lang="en-US" sz="1600" dirty="0">
              <a:latin typeface="Gotham Light" pitchFamily="2" charset="77"/>
            </a:endParaRPr>
          </a:p>
        </p:txBody>
      </p:sp>
    </p:spTree>
    <p:extLst>
      <p:ext uri="{BB962C8B-B14F-4D97-AF65-F5344CB8AC3E}">
        <p14:creationId xmlns:p14="http://schemas.microsoft.com/office/powerpoint/2010/main" val="19431586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BEFCD06-8740-5440-99EE-F111B2454390}"/>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473805" y="410039"/>
            <a:ext cx="6137388" cy="1132681"/>
          </a:xfrm>
          <a:prstGeom prst="rect">
            <a:avLst/>
          </a:prstGeom>
        </p:spPr>
      </p:pic>
      <p:sp>
        <p:nvSpPr>
          <p:cNvPr id="12" name="Title 1">
            <a:extLst>
              <a:ext uri="{FF2B5EF4-FFF2-40B4-BE49-F238E27FC236}">
                <a16:creationId xmlns:a16="http://schemas.microsoft.com/office/drawing/2014/main" id="{A7608E56-D831-FB4C-A270-E4C7FBDA9916}"/>
              </a:ext>
            </a:extLst>
          </p:cNvPr>
          <p:cNvSpPr txBox="1">
            <a:spLocks/>
          </p:cNvSpPr>
          <p:nvPr/>
        </p:nvSpPr>
        <p:spPr>
          <a:xfrm>
            <a:off x="696440" y="365125"/>
            <a:ext cx="10515600" cy="1325563"/>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b="1" dirty="0">
                <a:solidFill>
                  <a:schemeClr val="bg1"/>
                </a:solidFill>
                <a:latin typeface="Gotham" pitchFamily="2" charset="77"/>
              </a:rPr>
              <a:t>How do kidneys work?</a:t>
            </a:r>
          </a:p>
        </p:txBody>
      </p:sp>
      <p:sp>
        <p:nvSpPr>
          <p:cNvPr id="6" name="Content Placeholder 2">
            <a:extLst>
              <a:ext uri="{FF2B5EF4-FFF2-40B4-BE49-F238E27FC236}">
                <a16:creationId xmlns:a16="http://schemas.microsoft.com/office/drawing/2014/main" id="{92516713-EFB7-7B4C-B5C6-A5D7249F9FED}"/>
              </a:ext>
            </a:extLst>
          </p:cNvPr>
          <p:cNvSpPr>
            <a:spLocks noGrp="1"/>
          </p:cNvSpPr>
          <p:nvPr>
            <p:ph idx="1"/>
          </p:nvPr>
        </p:nvSpPr>
        <p:spPr>
          <a:xfrm>
            <a:off x="838199" y="1825625"/>
            <a:ext cx="7772089" cy="1914477"/>
          </a:xfrm>
        </p:spPr>
        <p:txBody>
          <a:bodyPr>
            <a:normAutofit/>
          </a:bodyPr>
          <a:lstStyle/>
          <a:p>
            <a:pPr lvl="0"/>
            <a:r>
              <a:rPr lang="en-US" sz="1800" dirty="0"/>
              <a:t>Filter blood when it comes into the glomerulus</a:t>
            </a:r>
          </a:p>
          <a:p>
            <a:pPr lvl="0"/>
            <a:r>
              <a:rPr lang="en-US" sz="1800" dirty="0"/>
              <a:t>Clean blood goes back into circulation</a:t>
            </a:r>
          </a:p>
          <a:p>
            <a:pPr lvl="0"/>
            <a:r>
              <a:rPr lang="en-US" sz="1800" dirty="0"/>
              <a:t>Waste fluids turn into urine </a:t>
            </a:r>
          </a:p>
        </p:txBody>
      </p:sp>
    </p:spTree>
    <p:extLst>
      <p:ext uri="{BB962C8B-B14F-4D97-AF65-F5344CB8AC3E}">
        <p14:creationId xmlns:p14="http://schemas.microsoft.com/office/powerpoint/2010/main" val="36670974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5CE9C33-4AB2-9D4A-A167-B7B28333EDBE}"/>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0" y="0"/>
            <a:ext cx="9144000" cy="5143500"/>
          </a:xfrm>
          <a:prstGeom prst="rect">
            <a:avLst/>
          </a:prstGeom>
        </p:spPr>
      </p:pic>
      <p:pic>
        <p:nvPicPr>
          <p:cNvPr id="5" name="Picture 4">
            <a:extLst>
              <a:ext uri="{FF2B5EF4-FFF2-40B4-BE49-F238E27FC236}">
                <a16:creationId xmlns:a16="http://schemas.microsoft.com/office/drawing/2014/main" id="{25060833-70ED-F94C-BB0B-A90F4A05AB11}"/>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473804" y="410039"/>
            <a:ext cx="7674875" cy="1132681"/>
          </a:xfrm>
          <a:prstGeom prst="rect">
            <a:avLst/>
          </a:prstGeom>
        </p:spPr>
      </p:pic>
      <p:sp>
        <p:nvSpPr>
          <p:cNvPr id="6" name="Title 1">
            <a:extLst>
              <a:ext uri="{FF2B5EF4-FFF2-40B4-BE49-F238E27FC236}">
                <a16:creationId xmlns:a16="http://schemas.microsoft.com/office/drawing/2014/main" id="{132B0844-A4B2-424A-9AF7-778F1B7BD881}"/>
              </a:ext>
            </a:extLst>
          </p:cNvPr>
          <p:cNvSpPr>
            <a:spLocks noGrp="1"/>
          </p:cNvSpPr>
          <p:nvPr>
            <p:ph type="title"/>
          </p:nvPr>
        </p:nvSpPr>
        <p:spPr>
          <a:xfrm>
            <a:off x="696440" y="365125"/>
            <a:ext cx="10515600" cy="1325563"/>
          </a:xfrm>
        </p:spPr>
        <p:txBody>
          <a:bodyPr/>
          <a:lstStyle/>
          <a:p>
            <a:r>
              <a:rPr lang="en-US" b="1" dirty="0">
                <a:solidFill>
                  <a:schemeClr val="bg1"/>
                </a:solidFill>
                <a:latin typeface="Gotham" pitchFamily="2" charset="77"/>
              </a:rPr>
              <a:t>Why are kidneys important?</a:t>
            </a:r>
          </a:p>
        </p:txBody>
      </p:sp>
      <p:sp>
        <p:nvSpPr>
          <p:cNvPr id="7" name="Content Placeholder 2">
            <a:extLst>
              <a:ext uri="{FF2B5EF4-FFF2-40B4-BE49-F238E27FC236}">
                <a16:creationId xmlns:a16="http://schemas.microsoft.com/office/drawing/2014/main" id="{583C8613-1CD2-BE4E-9AE7-394853EE424A}"/>
              </a:ext>
            </a:extLst>
          </p:cNvPr>
          <p:cNvSpPr>
            <a:spLocks noGrp="1"/>
          </p:cNvSpPr>
          <p:nvPr>
            <p:ph idx="1"/>
          </p:nvPr>
        </p:nvSpPr>
        <p:spPr>
          <a:xfrm>
            <a:off x="838200" y="1825625"/>
            <a:ext cx="8237048" cy="4351338"/>
          </a:xfrm>
        </p:spPr>
        <p:txBody>
          <a:bodyPr>
            <a:normAutofit/>
          </a:bodyPr>
          <a:lstStyle/>
          <a:p>
            <a:pPr lvl="0"/>
            <a:r>
              <a:rPr lang="en-US" sz="1800" dirty="0"/>
              <a:t>They are essential to human life!</a:t>
            </a:r>
          </a:p>
          <a:p>
            <a:pPr lvl="0"/>
            <a:r>
              <a:rPr lang="en-US" sz="1800" dirty="0"/>
              <a:t>Kidneys filter close to 50 gallons (200 liters) of fluid every day</a:t>
            </a:r>
          </a:p>
          <a:p>
            <a:pPr lvl="0"/>
            <a:r>
              <a:rPr lang="en-US" sz="1800" dirty="0"/>
              <a:t>If kidneys stop working, this waste is unable to be removed, and it will start to build up in your body</a:t>
            </a:r>
          </a:p>
          <a:p>
            <a:pPr lvl="0"/>
            <a:r>
              <a:rPr lang="en-US" sz="1800" dirty="0"/>
              <a:t>When a person’s kidneys don’t work, it’s called chronic kidney disease</a:t>
            </a:r>
          </a:p>
        </p:txBody>
      </p:sp>
    </p:spTree>
    <p:extLst>
      <p:ext uri="{BB962C8B-B14F-4D97-AF65-F5344CB8AC3E}">
        <p14:creationId xmlns:p14="http://schemas.microsoft.com/office/powerpoint/2010/main" val="35760515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6A9B378-C448-4041-841A-F0898AAD7DA0}"/>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473805" y="410039"/>
            <a:ext cx="8799668" cy="1132681"/>
          </a:xfrm>
          <a:prstGeom prst="rect">
            <a:avLst/>
          </a:prstGeom>
        </p:spPr>
      </p:pic>
      <p:sp>
        <p:nvSpPr>
          <p:cNvPr id="6" name="Title 1">
            <a:extLst>
              <a:ext uri="{FF2B5EF4-FFF2-40B4-BE49-F238E27FC236}">
                <a16:creationId xmlns:a16="http://schemas.microsoft.com/office/drawing/2014/main" id="{132B0844-A4B2-424A-9AF7-778F1B7BD881}"/>
              </a:ext>
            </a:extLst>
          </p:cNvPr>
          <p:cNvSpPr>
            <a:spLocks noGrp="1"/>
          </p:cNvSpPr>
          <p:nvPr>
            <p:ph type="title"/>
          </p:nvPr>
        </p:nvSpPr>
        <p:spPr>
          <a:xfrm>
            <a:off x="696440" y="365125"/>
            <a:ext cx="10515600" cy="1325563"/>
          </a:xfrm>
        </p:spPr>
        <p:txBody>
          <a:bodyPr>
            <a:normAutofit/>
          </a:bodyPr>
          <a:lstStyle/>
          <a:p>
            <a:r>
              <a:rPr lang="en-US" sz="3000" spc="-100" dirty="0"/>
              <a:t>Why should I care about kidney health?</a:t>
            </a:r>
          </a:p>
        </p:txBody>
      </p:sp>
      <p:sp>
        <p:nvSpPr>
          <p:cNvPr id="7" name="Content Placeholder 2">
            <a:extLst>
              <a:ext uri="{FF2B5EF4-FFF2-40B4-BE49-F238E27FC236}">
                <a16:creationId xmlns:a16="http://schemas.microsoft.com/office/drawing/2014/main" id="{583C8613-1CD2-BE4E-9AE7-394853EE424A}"/>
              </a:ext>
            </a:extLst>
          </p:cNvPr>
          <p:cNvSpPr>
            <a:spLocks noGrp="1"/>
          </p:cNvSpPr>
          <p:nvPr>
            <p:ph idx="1"/>
          </p:nvPr>
        </p:nvSpPr>
        <p:spPr>
          <a:xfrm>
            <a:off x="838200" y="1825625"/>
            <a:ext cx="5167184" cy="3084126"/>
          </a:xfrm>
        </p:spPr>
        <p:txBody>
          <a:bodyPr>
            <a:normAutofit fontScale="92500" lnSpcReduction="10000"/>
          </a:bodyPr>
          <a:lstStyle/>
          <a:p>
            <a:pPr lvl="0"/>
            <a:r>
              <a:rPr lang="en-US" sz="1800" dirty="0"/>
              <a:t>One in every seven adult Americans </a:t>
            </a:r>
            <a:br>
              <a:rPr lang="en-US" sz="1800" dirty="0"/>
            </a:br>
            <a:r>
              <a:rPr lang="en-US" sz="1800" dirty="0"/>
              <a:t>have chronic kidney disease</a:t>
            </a:r>
            <a:endParaRPr lang="en-US" dirty="0"/>
          </a:p>
          <a:p>
            <a:pPr lvl="0"/>
            <a:r>
              <a:rPr lang="en-US" sz="1800" dirty="0"/>
              <a:t>People are at increased risk for </a:t>
            </a:r>
            <a:br>
              <a:rPr lang="en-US" sz="1800" dirty="0"/>
            </a:br>
            <a:r>
              <a:rPr lang="en-US" sz="1800" dirty="0"/>
              <a:t>chronic kidney disease if they </a:t>
            </a:r>
            <a:br>
              <a:rPr lang="en-US" sz="1800" dirty="0"/>
            </a:br>
            <a:r>
              <a:rPr lang="en-US" sz="1800" dirty="0"/>
              <a:t>have any of the following:</a:t>
            </a:r>
            <a:br>
              <a:rPr lang="en-US" sz="1800" dirty="0"/>
            </a:br>
            <a:endParaRPr lang="en-US" dirty="0"/>
          </a:p>
          <a:p>
            <a:pPr lvl="1"/>
            <a:r>
              <a:rPr lang="en-US" sz="1600" dirty="0">
                <a:latin typeface="Gotham Light" pitchFamily="2" charset="77"/>
              </a:rPr>
              <a:t>Diabetes</a:t>
            </a:r>
          </a:p>
          <a:p>
            <a:pPr lvl="1"/>
            <a:r>
              <a:rPr lang="en-US" sz="1600" dirty="0">
                <a:latin typeface="Gotham Light" pitchFamily="2" charset="77"/>
              </a:rPr>
              <a:t>High blood pressure</a:t>
            </a:r>
          </a:p>
          <a:p>
            <a:pPr lvl="1"/>
            <a:r>
              <a:rPr lang="en-US" sz="1600" dirty="0">
                <a:latin typeface="Gotham Light" pitchFamily="2" charset="77"/>
              </a:rPr>
              <a:t>Heart disease</a:t>
            </a:r>
          </a:p>
          <a:p>
            <a:pPr lvl="1"/>
            <a:r>
              <a:rPr lang="en-US" sz="1600" dirty="0">
                <a:latin typeface="Gotham Light" pitchFamily="2" charset="77"/>
              </a:rPr>
              <a:t>Obesity</a:t>
            </a:r>
          </a:p>
          <a:p>
            <a:pPr lvl="1"/>
            <a:r>
              <a:rPr lang="en-US" sz="1600" dirty="0">
                <a:latin typeface="Gotham Light" pitchFamily="2" charset="77"/>
              </a:rPr>
              <a:t>Family history of kidney disease</a:t>
            </a:r>
          </a:p>
          <a:p>
            <a:pPr lvl="1"/>
            <a:r>
              <a:rPr lang="en-US" sz="1600" dirty="0"/>
              <a:t>Certain groups:  African Americans, Hispanics, Pacific Islanders, American Indians and Seniors</a:t>
            </a:r>
            <a:endParaRPr lang="en-US" sz="1600" dirty="0">
              <a:latin typeface="Gotham Light" pitchFamily="2" charset="77"/>
            </a:endParaRPr>
          </a:p>
        </p:txBody>
      </p:sp>
      <p:pic>
        <p:nvPicPr>
          <p:cNvPr id="3" name="Picture 2">
            <a:extLst>
              <a:ext uri="{FF2B5EF4-FFF2-40B4-BE49-F238E27FC236}">
                <a16:creationId xmlns:a16="http://schemas.microsoft.com/office/drawing/2014/main" id="{17CF8C84-222F-394A-ACB8-23C1DD4BF141}"/>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4873639" y="801217"/>
            <a:ext cx="4274288" cy="4274288"/>
          </a:xfrm>
          <a:prstGeom prst="rect">
            <a:avLst/>
          </a:prstGeom>
        </p:spPr>
      </p:pic>
    </p:spTree>
    <p:extLst>
      <p:ext uri="{BB962C8B-B14F-4D97-AF65-F5344CB8AC3E}">
        <p14:creationId xmlns:p14="http://schemas.microsoft.com/office/powerpoint/2010/main" val="1158031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C8925BF-F141-3E4A-BED6-8A8330C371E9}"/>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366710" y="410039"/>
            <a:ext cx="8775391" cy="1132681"/>
          </a:xfrm>
          <a:prstGeom prst="rect">
            <a:avLst/>
          </a:prstGeom>
        </p:spPr>
      </p:pic>
      <p:sp>
        <p:nvSpPr>
          <p:cNvPr id="6" name="Title 1">
            <a:extLst>
              <a:ext uri="{FF2B5EF4-FFF2-40B4-BE49-F238E27FC236}">
                <a16:creationId xmlns:a16="http://schemas.microsoft.com/office/drawing/2014/main" id="{132B0844-A4B2-424A-9AF7-778F1B7BD881}"/>
              </a:ext>
            </a:extLst>
          </p:cNvPr>
          <p:cNvSpPr>
            <a:spLocks noGrp="1"/>
          </p:cNvSpPr>
          <p:nvPr>
            <p:ph type="title"/>
          </p:nvPr>
        </p:nvSpPr>
        <p:spPr>
          <a:xfrm>
            <a:off x="696440" y="365125"/>
            <a:ext cx="10515600" cy="1325563"/>
          </a:xfrm>
        </p:spPr>
        <p:txBody>
          <a:bodyPr>
            <a:normAutofit/>
          </a:bodyPr>
          <a:lstStyle/>
          <a:p>
            <a:r>
              <a:rPr lang="en-US" sz="3200" spc="-100" dirty="0"/>
              <a:t>How do doctors find kidney disease?</a:t>
            </a:r>
          </a:p>
        </p:txBody>
      </p:sp>
      <p:sp>
        <p:nvSpPr>
          <p:cNvPr id="7" name="Content Placeholder 2">
            <a:extLst>
              <a:ext uri="{FF2B5EF4-FFF2-40B4-BE49-F238E27FC236}">
                <a16:creationId xmlns:a16="http://schemas.microsoft.com/office/drawing/2014/main" id="{583C8613-1CD2-BE4E-9AE7-394853EE424A}"/>
              </a:ext>
            </a:extLst>
          </p:cNvPr>
          <p:cNvSpPr>
            <a:spLocks noGrp="1"/>
          </p:cNvSpPr>
          <p:nvPr>
            <p:ph idx="1"/>
          </p:nvPr>
        </p:nvSpPr>
        <p:spPr>
          <a:xfrm>
            <a:off x="838200" y="1825625"/>
            <a:ext cx="7518400" cy="1522592"/>
          </a:xfrm>
        </p:spPr>
        <p:txBody>
          <a:bodyPr>
            <a:normAutofit/>
          </a:bodyPr>
          <a:lstStyle/>
          <a:p>
            <a:pPr lvl="0"/>
            <a:r>
              <a:rPr lang="en-US" sz="1800" dirty="0"/>
              <a:t>Urine test to check for protein in the urine</a:t>
            </a:r>
          </a:p>
          <a:p>
            <a:pPr lvl="0"/>
            <a:r>
              <a:rPr lang="en-US" sz="1800" dirty="0"/>
              <a:t>Blood test to see how well the kidneys are filtering blood</a:t>
            </a:r>
          </a:p>
          <a:p>
            <a:pPr lvl="0"/>
            <a:r>
              <a:rPr lang="en-US" sz="1800" dirty="0"/>
              <a:t>Adults with one or more risk factor should be tested </a:t>
            </a:r>
            <a:br>
              <a:rPr lang="en-US" sz="1800" dirty="0"/>
            </a:br>
            <a:r>
              <a:rPr lang="en-US" sz="1800" dirty="0"/>
              <a:t>each year at their annual physical</a:t>
            </a:r>
          </a:p>
        </p:txBody>
      </p:sp>
      <p:pic>
        <p:nvPicPr>
          <p:cNvPr id="2" name="Picture 1">
            <a:extLst>
              <a:ext uri="{FF2B5EF4-FFF2-40B4-BE49-F238E27FC236}">
                <a16:creationId xmlns:a16="http://schemas.microsoft.com/office/drawing/2014/main" id="{401484B1-41B7-4355-9570-45B2E0B307F7}"/>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t="66197" b="2575"/>
          <a:stretch/>
        </p:blipFill>
        <p:spPr>
          <a:xfrm>
            <a:off x="-7754" y="3536773"/>
            <a:ext cx="9144000" cy="1606165"/>
          </a:xfrm>
          <a:prstGeom prst="rect">
            <a:avLst/>
          </a:prstGeom>
        </p:spPr>
      </p:pic>
    </p:spTree>
    <p:extLst>
      <p:ext uri="{BB962C8B-B14F-4D97-AF65-F5344CB8AC3E}">
        <p14:creationId xmlns:p14="http://schemas.microsoft.com/office/powerpoint/2010/main" val="12320566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EA3B6D9-BAD8-494E-9C1D-299068FEFD27}"/>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320040" y="410039"/>
            <a:ext cx="8823959" cy="1132681"/>
          </a:xfrm>
          <a:prstGeom prst="rect">
            <a:avLst/>
          </a:prstGeom>
        </p:spPr>
      </p:pic>
      <p:sp>
        <p:nvSpPr>
          <p:cNvPr id="6" name="Title 1">
            <a:extLst>
              <a:ext uri="{FF2B5EF4-FFF2-40B4-BE49-F238E27FC236}">
                <a16:creationId xmlns:a16="http://schemas.microsoft.com/office/drawing/2014/main" id="{132B0844-A4B2-424A-9AF7-778F1B7BD881}"/>
              </a:ext>
            </a:extLst>
          </p:cNvPr>
          <p:cNvSpPr>
            <a:spLocks noGrp="1"/>
          </p:cNvSpPr>
          <p:nvPr>
            <p:ph type="title"/>
          </p:nvPr>
        </p:nvSpPr>
        <p:spPr>
          <a:xfrm>
            <a:off x="728470" y="365125"/>
            <a:ext cx="10373841" cy="1325563"/>
          </a:xfrm>
        </p:spPr>
        <p:txBody>
          <a:bodyPr/>
          <a:lstStyle/>
          <a:p>
            <a:r>
              <a:rPr lang="en-US" dirty="0"/>
              <a:t>Is there a cure for kidney disease?</a:t>
            </a:r>
          </a:p>
        </p:txBody>
      </p:sp>
      <p:sp>
        <p:nvSpPr>
          <p:cNvPr id="7" name="Content Placeholder 2">
            <a:extLst>
              <a:ext uri="{FF2B5EF4-FFF2-40B4-BE49-F238E27FC236}">
                <a16:creationId xmlns:a16="http://schemas.microsoft.com/office/drawing/2014/main" id="{583C8613-1CD2-BE4E-9AE7-394853EE424A}"/>
              </a:ext>
            </a:extLst>
          </p:cNvPr>
          <p:cNvSpPr>
            <a:spLocks noGrp="1"/>
          </p:cNvSpPr>
          <p:nvPr>
            <p:ph idx="1"/>
          </p:nvPr>
        </p:nvSpPr>
        <p:spPr>
          <a:xfrm>
            <a:off x="838199" y="1765109"/>
            <a:ext cx="8029354" cy="1973169"/>
          </a:xfrm>
        </p:spPr>
        <p:txBody>
          <a:bodyPr>
            <a:normAutofit fontScale="92500" lnSpcReduction="10000"/>
          </a:bodyPr>
          <a:lstStyle/>
          <a:p>
            <a:pPr lvl="0"/>
            <a:r>
              <a:rPr lang="en-US" sz="1800" dirty="0"/>
              <a:t>No, there is no cure</a:t>
            </a:r>
          </a:p>
          <a:p>
            <a:pPr lvl="0"/>
            <a:r>
              <a:rPr lang="en-US" sz="1800" dirty="0"/>
              <a:t>However, treating kidney disease early helps to slow or stop its progression</a:t>
            </a:r>
          </a:p>
          <a:p>
            <a:pPr lvl="0"/>
            <a:r>
              <a:rPr lang="en-US" sz="1800" dirty="0"/>
              <a:t>Prevention is important!</a:t>
            </a:r>
          </a:p>
          <a:p>
            <a:pPr lvl="0"/>
            <a:r>
              <a:rPr lang="en-US" sz="1800" dirty="0"/>
              <a:t>Kidney disease can lead to kidney failure</a:t>
            </a:r>
          </a:p>
          <a:p>
            <a:pPr lvl="0"/>
            <a:r>
              <a:rPr lang="en-US" sz="1800" dirty="0"/>
              <a:t>When too much damage has been done to the kidneys, </a:t>
            </a:r>
            <a:br>
              <a:rPr lang="en-US" sz="1800" dirty="0"/>
            </a:br>
            <a:r>
              <a:rPr lang="en-US" sz="1800" dirty="0"/>
              <a:t>dialysis or a kidney transplant are the treatment options.</a:t>
            </a:r>
          </a:p>
        </p:txBody>
      </p:sp>
      <p:pic>
        <p:nvPicPr>
          <p:cNvPr id="3" name="Picture 2">
            <a:extLst>
              <a:ext uri="{FF2B5EF4-FFF2-40B4-BE49-F238E27FC236}">
                <a16:creationId xmlns:a16="http://schemas.microsoft.com/office/drawing/2014/main" id="{7308A632-FB28-4845-AD5D-57A7B9B81850}"/>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t="51402"/>
          <a:stretch/>
        </p:blipFill>
        <p:spPr>
          <a:xfrm>
            <a:off x="-8021" y="2736325"/>
            <a:ext cx="9158704" cy="2503678"/>
          </a:xfrm>
          <a:prstGeom prst="rect">
            <a:avLst/>
          </a:prstGeom>
        </p:spPr>
      </p:pic>
    </p:spTree>
    <p:extLst>
      <p:ext uri="{BB962C8B-B14F-4D97-AF65-F5344CB8AC3E}">
        <p14:creationId xmlns:p14="http://schemas.microsoft.com/office/powerpoint/2010/main" val="23392009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3FEB2DB-5BCD-A544-BD65-88AED4BBEB9D}"/>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49619" y="0"/>
            <a:ext cx="9250325" cy="5157676"/>
          </a:xfrm>
          <a:prstGeom prst="rect">
            <a:avLst/>
          </a:prstGeom>
        </p:spPr>
      </p:pic>
      <p:pic>
        <p:nvPicPr>
          <p:cNvPr id="7" name="Picture 6">
            <a:extLst>
              <a:ext uri="{FF2B5EF4-FFF2-40B4-BE49-F238E27FC236}">
                <a16:creationId xmlns:a16="http://schemas.microsoft.com/office/drawing/2014/main" id="{7B083921-5945-6E42-A3C2-87901F5ACF6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1454150" y="2533283"/>
            <a:ext cx="6546850" cy="127163"/>
          </a:xfrm>
          <a:prstGeom prst="rect">
            <a:avLst/>
          </a:prstGeom>
        </p:spPr>
      </p:pic>
      <p:sp>
        <p:nvSpPr>
          <p:cNvPr id="2" name="Title 1">
            <a:extLst>
              <a:ext uri="{FF2B5EF4-FFF2-40B4-BE49-F238E27FC236}">
                <a16:creationId xmlns:a16="http://schemas.microsoft.com/office/drawing/2014/main" id="{E7A0B033-401D-4C48-8D8A-FAFEFA0FFBBF}"/>
              </a:ext>
            </a:extLst>
          </p:cNvPr>
          <p:cNvSpPr>
            <a:spLocks noGrp="1"/>
          </p:cNvSpPr>
          <p:nvPr>
            <p:ph type="ctrTitle"/>
          </p:nvPr>
        </p:nvSpPr>
        <p:spPr>
          <a:xfrm>
            <a:off x="517072" y="841772"/>
            <a:ext cx="8109857" cy="1790700"/>
          </a:xfrm>
        </p:spPr>
        <p:txBody>
          <a:bodyPr>
            <a:noAutofit/>
          </a:bodyPr>
          <a:lstStyle/>
          <a:p>
            <a:r>
              <a:rPr lang="en-US" b="1" dirty="0">
                <a:latin typeface="Gotham" pitchFamily="2" charset="77"/>
              </a:rPr>
              <a:t>Diving Into </a:t>
            </a:r>
            <a:br>
              <a:rPr lang="en-US" b="1" dirty="0">
                <a:latin typeface="Gotham" pitchFamily="2" charset="77"/>
              </a:rPr>
            </a:br>
            <a:r>
              <a:rPr lang="en-US" b="1" dirty="0">
                <a:latin typeface="Gotham" pitchFamily="2" charset="77"/>
              </a:rPr>
              <a:t>Dialysis, Transplant </a:t>
            </a:r>
            <a:br>
              <a:rPr lang="en-US" b="1" dirty="0">
                <a:latin typeface="Gotham" pitchFamily="2" charset="77"/>
              </a:rPr>
            </a:br>
            <a:r>
              <a:rPr lang="en-US" b="1" dirty="0">
                <a:latin typeface="Gotham" pitchFamily="2" charset="77"/>
              </a:rPr>
              <a:t>and Living Donation</a:t>
            </a:r>
          </a:p>
        </p:txBody>
      </p:sp>
    </p:spTree>
    <p:extLst>
      <p:ext uri="{BB962C8B-B14F-4D97-AF65-F5344CB8AC3E}">
        <p14:creationId xmlns:p14="http://schemas.microsoft.com/office/powerpoint/2010/main" val="5074002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86E1E63-EEBB-3D47-A804-D4BFDF37B1AB}"/>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485522" y="582628"/>
            <a:ext cx="5284099" cy="898214"/>
          </a:xfrm>
          <a:prstGeom prst="rect">
            <a:avLst/>
          </a:prstGeom>
        </p:spPr>
      </p:pic>
      <p:sp>
        <p:nvSpPr>
          <p:cNvPr id="6" name="Title 1">
            <a:extLst>
              <a:ext uri="{FF2B5EF4-FFF2-40B4-BE49-F238E27FC236}">
                <a16:creationId xmlns:a16="http://schemas.microsoft.com/office/drawing/2014/main" id="{132B0844-A4B2-424A-9AF7-778F1B7BD881}"/>
              </a:ext>
            </a:extLst>
          </p:cNvPr>
          <p:cNvSpPr>
            <a:spLocks noGrp="1"/>
          </p:cNvSpPr>
          <p:nvPr>
            <p:ph type="title"/>
          </p:nvPr>
        </p:nvSpPr>
        <p:spPr>
          <a:xfrm>
            <a:off x="696440" y="365125"/>
            <a:ext cx="10515600" cy="1325563"/>
          </a:xfrm>
        </p:spPr>
        <p:txBody>
          <a:bodyPr/>
          <a:lstStyle/>
          <a:p>
            <a:r>
              <a:rPr lang="en-US" dirty="0"/>
              <a:t>First, A Little History</a:t>
            </a:r>
          </a:p>
        </p:txBody>
      </p:sp>
      <p:sp>
        <p:nvSpPr>
          <p:cNvPr id="7" name="Content Placeholder 2">
            <a:extLst>
              <a:ext uri="{FF2B5EF4-FFF2-40B4-BE49-F238E27FC236}">
                <a16:creationId xmlns:a16="http://schemas.microsoft.com/office/drawing/2014/main" id="{583C8613-1CD2-BE4E-9AE7-394853EE424A}"/>
              </a:ext>
            </a:extLst>
          </p:cNvPr>
          <p:cNvSpPr>
            <a:spLocks noGrp="1"/>
          </p:cNvSpPr>
          <p:nvPr>
            <p:ph idx="1"/>
          </p:nvPr>
        </p:nvSpPr>
        <p:spPr>
          <a:xfrm>
            <a:off x="838200" y="1825625"/>
            <a:ext cx="4539451" cy="2827057"/>
          </a:xfrm>
        </p:spPr>
        <p:txBody>
          <a:bodyPr>
            <a:normAutofit/>
          </a:bodyPr>
          <a:lstStyle/>
          <a:p>
            <a:pPr lvl="0"/>
            <a:r>
              <a:rPr lang="en-US" sz="1800" dirty="0">
                <a:latin typeface="GOTHAM-MEDIUM" pitchFamily="2" charset="77"/>
              </a:rPr>
              <a:t>1954</a:t>
            </a:r>
            <a:r>
              <a:rPr lang="en-US" sz="1800" dirty="0"/>
              <a:t> – first kidney transplant</a:t>
            </a:r>
            <a:br>
              <a:rPr lang="en-US" sz="1800" dirty="0"/>
            </a:br>
            <a:r>
              <a:rPr lang="en-US" sz="1800" dirty="0"/>
              <a:t>between identical twins</a:t>
            </a:r>
            <a:endParaRPr lang="en-US" dirty="0"/>
          </a:p>
          <a:p>
            <a:pPr lvl="0"/>
            <a:r>
              <a:rPr lang="en-US" sz="1800" dirty="0">
                <a:latin typeface="GOTHAM-MEDIUM" pitchFamily="2" charset="77"/>
              </a:rPr>
              <a:t>1960</a:t>
            </a:r>
            <a:r>
              <a:rPr lang="en-US" sz="1800" dirty="0"/>
              <a:t> – first dialysis treatment</a:t>
            </a:r>
            <a:endParaRPr lang="en-US" dirty="0"/>
          </a:p>
          <a:p>
            <a:pPr lvl="1"/>
            <a:r>
              <a:rPr lang="en-US" sz="1600" dirty="0"/>
              <a:t>Due to the large need but limited </a:t>
            </a:r>
            <a:br>
              <a:rPr lang="en-US" sz="1600" dirty="0"/>
            </a:br>
            <a:r>
              <a:rPr lang="en-US" sz="1600" dirty="0"/>
              <a:t>availability, a committee was formed</a:t>
            </a:r>
            <a:br>
              <a:rPr lang="en-US" sz="1600" dirty="0"/>
            </a:br>
            <a:r>
              <a:rPr lang="en-US" sz="1600" dirty="0"/>
              <a:t>to determine who would receive dialysis</a:t>
            </a:r>
          </a:p>
          <a:p>
            <a:pPr lvl="0"/>
            <a:r>
              <a:rPr lang="en-US" sz="1800" dirty="0">
                <a:latin typeface="GOTHAM-MEDIUM" pitchFamily="2" charset="77"/>
              </a:rPr>
              <a:t>1963</a:t>
            </a:r>
            <a:r>
              <a:rPr lang="en-US" sz="1800" dirty="0"/>
              <a:t> – Dr. Thomas </a:t>
            </a:r>
            <a:r>
              <a:rPr lang="en-US" sz="1800" dirty="0" err="1"/>
              <a:t>Starzl</a:t>
            </a:r>
            <a:r>
              <a:rPr lang="en-US" sz="1800" dirty="0"/>
              <a:t> discovered </a:t>
            </a:r>
            <a:br>
              <a:rPr lang="en-US" sz="1800" dirty="0"/>
            </a:br>
            <a:r>
              <a:rPr lang="en-US" sz="1800" dirty="0"/>
              <a:t>how to prevent organ rejection</a:t>
            </a:r>
            <a:endParaRPr lang="en-US" dirty="0"/>
          </a:p>
        </p:txBody>
      </p:sp>
      <p:pic>
        <p:nvPicPr>
          <p:cNvPr id="4" name="Picture 3">
            <a:extLst>
              <a:ext uri="{FF2B5EF4-FFF2-40B4-BE49-F238E27FC236}">
                <a16:creationId xmlns:a16="http://schemas.microsoft.com/office/drawing/2014/main" id="{388E5C36-8076-B94A-8C92-5C23EDCB277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26997" y="1546550"/>
            <a:ext cx="3989671" cy="2779012"/>
          </a:xfrm>
          <a:prstGeom prst="rect">
            <a:avLst/>
          </a:prstGeom>
        </p:spPr>
      </p:pic>
      <p:sp>
        <p:nvSpPr>
          <p:cNvPr id="5" name="Rectangle 4">
            <a:extLst>
              <a:ext uri="{FF2B5EF4-FFF2-40B4-BE49-F238E27FC236}">
                <a16:creationId xmlns:a16="http://schemas.microsoft.com/office/drawing/2014/main" id="{4C95A06A-28D4-6F45-8102-D26688FC60CE}"/>
              </a:ext>
            </a:extLst>
          </p:cNvPr>
          <p:cNvSpPr/>
          <p:nvPr/>
        </p:nvSpPr>
        <p:spPr>
          <a:xfrm>
            <a:off x="5377651" y="4125900"/>
            <a:ext cx="3408983" cy="215444"/>
          </a:xfrm>
          <a:prstGeom prst="rect">
            <a:avLst/>
          </a:prstGeom>
        </p:spPr>
        <p:txBody>
          <a:bodyPr wrap="square">
            <a:spAutoFit/>
          </a:bodyPr>
          <a:lstStyle/>
          <a:p>
            <a:pPr lvl="0"/>
            <a:r>
              <a:rPr lang="en-US" sz="800" i="1" dirty="0">
                <a:latin typeface="Gotham Light" pitchFamily="2" charset="77"/>
              </a:rPr>
              <a:t>Dr. Starzl performs one of the first transplants in 1967.</a:t>
            </a:r>
          </a:p>
        </p:txBody>
      </p:sp>
    </p:spTree>
    <p:extLst>
      <p:ext uri="{BB962C8B-B14F-4D97-AF65-F5344CB8AC3E}">
        <p14:creationId xmlns:p14="http://schemas.microsoft.com/office/powerpoint/2010/main" val="22297001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CBB586FA-3085-8F4A-80DD-2D55A4C4BF54}"/>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485523" y="582628"/>
            <a:ext cx="3277274" cy="898214"/>
          </a:xfrm>
          <a:prstGeom prst="rect">
            <a:avLst/>
          </a:prstGeom>
        </p:spPr>
      </p:pic>
      <p:sp>
        <p:nvSpPr>
          <p:cNvPr id="6" name="Title 1">
            <a:extLst>
              <a:ext uri="{FF2B5EF4-FFF2-40B4-BE49-F238E27FC236}">
                <a16:creationId xmlns:a16="http://schemas.microsoft.com/office/drawing/2014/main" id="{132B0844-A4B2-424A-9AF7-778F1B7BD881}"/>
              </a:ext>
            </a:extLst>
          </p:cNvPr>
          <p:cNvSpPr>
            <a:spLocks noGrp="1"/>
          </p:cNvSpPr>
          <p:nvPr>
            <p:ph type="title"/>
          </p:nvPr>
        </p:nvSpPr>
        <p:spPr>
          <a:xfrm>
            <a:off x="696440" y="365125"/>
            <a:ext cx="10515600" cy="1325563"/>
          </a:xfrm>
        </p:spPr>
        <p:txBody>
          <a:bodyPr/>
          <a:lstStyle/>
          <a:p>
            <a:r>
              <a:rPr lang="en-US" dirty="0"/>
              <a:t>Nowadays</a:t>
            </a:r>
          </a:p>
        </p:txBody>
      </p:sp>
      <p:sp>
        <p:nvSpPr>
          <p:cNvPr id="7" name="Content Placeholder 2">
            <a:extLst>
              <a:ext uri="{FF2B5EF4-FFF2-40B4-BE49-F238E27FC236}">
                <a16:creationId xmlns:a16="http://schemas.microsoft.com/office/drawing/2014/main" id="{583C8613-1CD2-BE4E-9AE7-394853EE424A}"/>
              </a:ext>
            </a:extLst>
          </p:cNvPr>
          <p:cNvSpPr>
            <a:spLocks noGrp="1"/>
          </p:cNvSpPr>
          <p:nvPr>
            <p:ph idx="1"/>
          </p:nvPr>
        </p:nvSpPr>
        <p:spPr>
          <a:xfrm>
            <a:off x="838200" y="1825625"/>
            <a:ext cx="7518400" cy="2952750"/>
          </a:xfrm>
        </p:spPr>
        <p:txBody>
          <a:bodyPr>
            <a:normAutofit/>
          </a:bodyPr>
          <a:lstStyle/>
          <a:p>
            <a:pPr lvl="0"/>
            <a:r>
              <a:rPr lang="en-US" sz="1800" dirty="0"/>
              <a:t>Dialysis is widely available </a:t>
            </a:r>
            <a:br>
              <a:rPr lang="en-US" sz="1800" dirty="0"/>
            </a:br>
            <a:r>
              <a:rPr lang="en-US" sz="1800" dirty="0"/>
              <a:t>– even from home</a:t>
            </a:r>
          </a:p>
          <a:p>
            <a:pPr lvl="0"/>
            <a:r>
              <a:rPr lang="en-US" sz="1800" dirty="0"/>
              <a:t>About 500,000 Americans </a:t>
            </a:r>
            <a:br>
              <a:rPr lang="en-US" sz="1800" dirty="0"/>
            </a:br>
            <a:r>
              <a:rPr lang="en-US" sz="1800" dirty="0"/>
              <a:t>are currently undergoing </a:t>
            </a:r>
            <a:br>
              <a:rPr lang="en-US" sz="1800" dirty="0"/>
            </a:br>
            <a:r>
              <a:rPr lang="en-US" sz="1800" dirty="0"/>
              <a:t>dialysis treatment</a:t>
            </a:r>
          </a:p>
          <a:p>
            <a:pPr lvl="0"/>
            <a:r>
              <a:rPr lang="en-US" sz="1800" dirty="0"/>
              <a:t>Transplants happen every </a:t>
            </a:r>
            <a:br>
              <a:rPr lang="en-US" sz="1800" dirty="0"/>
            </a:br>
            <a:r>
              <a:rPr lang="en-US" sz="1800" dirty="0"/>
              <a:t>day across the U.S.</a:t>
            </a:r>
          </a:p>
          <a:p>
            <a:pPr lvl="0"/>
            <a:r>
              <a:rPr lang="en-US" sz="1800" dirty="0"/>
              <a:t>About than 500,000 people </a:t>
            </a:r>
            <a:br>
              <a:rPr lang="en-US" sz="1800" dirty="0"/>
            </a:br>
            <a:r>
              <a:rPr lang="en-US" sz="1800" dirty="0"/>
              <a:t>have received a kidney </a:t>
            </a:r>
            <a:br>
              <a:rPr lang="en-US" sz="1800" dirty="0"/>
            </a:br>
            <a:r>
              <a:rPr lang="en-US" sz="1800" dirty="0"/>
              <a:t>transplant to date</a:t>
            </a:r>
          </a:p>
        </p:txBody>
      </p:sp>
      <p:pic>
        <p:nvPicPr>
          <p:cNvPr id="3" name="Picture 2">
            <a:extLst>
              <a:ext uri="{FF2B5EF4-FFF2-40B4-BE49-F238E27FC236}">
                <a16:creationId xmlns:a16="http://schemas.microsoft.com/office/drawing/2014/main" id="{4FD16CD1-C546-1F43-B9F2-1DF5853F25BF}"/>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l="11266" t="13596" r="10574" b="9719"/>
          <a:stretch/>
        </p:blipFill>
        <p:spPr>
          <a:xfrm>
            <a:off x="4209046" y="1620371"/>
            <a:ext cx="4934954" cy="3254188"/>
          </a:xfrm>
          <a:prstGeom prst="rect">
            <a:avLst/>
          </a:prstGeom>
        </p:spPr>
      </p:pic>
    </p:spTree>
    <p:extLst>
      <p:ext uri="{BB962C8B-B14F-4D97-AF65-F5344CB8AC3E}">
        <p14:creationId xmlns:p14="http://schemas.microsoft.com/office/powerpoint/2010/main" val="20173435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46930065-2EAC-D64E-A16E-E61837C0B0AE}"/>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485522" y="582628"/>
            <a:ext cx="5712977" cy="898214"/>
          </a:xfrm>
          <a:prstGeom prst="rect">
            <a:avLst/>
          </a:prstGeom>
        </p:spPr>
      </p:pic>
      <p:sp>
        <p:nvSpPr>
          <p:cNvPr id="6" name="Title 1">
            <a:extLst>
              <a:ext uri="{FF2B5EF4-FFF2-40B4-BE49-F238E27FC236}">
                <a16:creationId xmlns:a16="http://schemas.microsoft.com/office/drawing/2014/main" id="{132B0844-A4B2-424A-9AF7-778F1B7BD881}"/>
              </a:ext>
            </a:extLst>
          </p:cNvPr>
          <p:cNvSpPr>
            <a:spLocks noGrp="1"/>
          </p:cNvSpPr>
          <p:nvPr>
            <p:ph type="title"/>
          </p:nvPr>
        </p:nvSpPr>
        <p:spPr>
          <a:xfrm>
            <a:off x="696440" y="365125"/>
            <a:ext cx="10515600" cy="1325563"/>
          </a:xfrm>
        </p:spPr>
        <p:txBody>
          <a:bodyPr/>
          <a:lstStyle/>
          <a:p>
            <a:r>
              <a:rPr lang="en-US" dirty="0"/>
              <a:t>Kidney Dialysis Basics</a:t>
            </a:r>
          </a:p>
        </p:txBody>
      </p:sp>
      <p:sp>
        <p:nvSpPr>
          <p:cNvPr id="7" name="Content Placeholder 2">
            <a:extLst>
              <a:ext uri="{FF2B5EF4-FFF2-40B4-BE49-F238E27FC236}">
                <a16:creationId xmlns:a16="http://schemas.microsoft.com/office/drawing/2014/main" id="{583C8613-1CD2-BE4E-9AE7-394853EE424A}"/>
              </a:ext>
            </a:extLst>
          </p:cNvPr>
          <p:cNvSpPr>
            <a:spLocks noGrp="1"/>
          </p:cNvSpPr>
          <p:nvPr>
            <p:ph idx="1"/>
          </p:nvPr>
        </p:nvSpPr>
        <p:spPr>
          <a:xfrm>
            <a:off x="838200" y="1825625"/>
            <a:ext cx="7518400" cy="2040404"/>
          </a:xfrm>
        </p:spPr>
        <p:txBody>
          <a:bodyPr>
            <a:normAutofit/>
          </a:bodyPr>
          <a:lstStyle/>
          <a:p>
            <a:pPr lvl="0"/>
            <a:r>
              <a:rPr lang="en-US" sz="1800" dirty="0"/>
              <a:t>Filters the blood, cleans it, and returns it to the body</a:t>
            </a:r>
          </a:p>
          <a:p>
            <a:pPr lvl="0"/>
            <a:r>
              <a:rPr lang="en-US" sz="1800" dirty="0"/>
              <a:t>Takes many hours each week</a:t>
            </a:r>
          </a:p>
          <a:p>
            <a:pPr lvl="0"/>
            <a:r>
              <a:rPr lang="en-US" sz="1800" dirty="0"/>
              <a:t>One tenth as effective as a human kidney</a:t>
            </a:r>
          </a:p>
          <a:p>
            <a:pPr lvl="0"/>
            <a:r>
              <a:rPr lang="en-US" sz="1800" dirty="0"/>
              <a:t>Can lead to other health problems</a:t>
            </a:r>
          </a:p>
        </p:txBody>
      </p:sp>
      <p:pic>
        <p:nvPicPr>
          <p:cNvPr id="9" name="Picture 8">
            <a:extLst>
              <a:ext uri="{FF2B5EF4-FFF2-40B4-BE49-F238E27FC236}">
                <a16:creationId xmlns:a16="http://schemas.microsoft.com/office/drawing/2014/main" id="{CB8C9B6C-AAFB-B645-BBE7-ED558DFC347C}"/>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t="26892" b="21375"/>
          <a:stretch/>
        </p:blipFill>
        <p:spPr>
          <a:xfrm>
            <a:off x="1429719" y="3213847"/>
            <a:ext cx="6284561" cy="1828800"/>
          </a:xfrm>
          <a:prstGeom prst="rect">
            <a:avLst/>
          </a:prstGeom>
        </p:spPr>
      </p:pic>
    </p:spTree>
    <p:extLst>
      <p:ext uri="{BB962C8B-B14F-4D97-AF65-F5344CB8AC3E}">
        <p14:creationId xmlns:p14="http://schemas.microsoft.com/office/powerpoint/2010/main" val="7965956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2CA46A79-A04A-674B-B636-7C23140E0F78}"/>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485522" y="582628"/>
            <a:ext cx="6457444" cy="898214"/>
          </a:xfrm>
          <a:prstGeom prst="rect">
            <a:avLst/>
          </a:prstGeom>
        </p:spPr>
      </p:pic>
      <p:sp>
        <p:nvSpPr>
          <p:cNvPr id="6" name="Title 1">
            <a:extLst>
              <a:ext uri="{FF2B5EF4-FFF2-40B4-BE49-F238E27FC236}">
                <a16:creationId xmlns:a16="http://schemas.microsoft.com/office/drawing/2014/main" id="{132B0844-A4B2-424A-9AF7-778F1B7BD881}"/>
              </a:ext>
            </a:extLst>
          </p:cNvPr>
          <p:cNvSpPr>
            <a:spLocks noGrp="1"/>
          </p:cNvSpPr>
          <p:nvPr>
            <p:ph type="title"/>
          </p:nvPr>
        </p:nvSpPr>
        <p:spPr>
          <a:xfrm>
            <a:off x="696440" y="365125"/>
            <a:ext cx="10515600" cy="1325563"/>
          </a:xfrm>
        </p:spPr>
        <p:txBody>
          <a:bodyPr/>
          <a:lstStyle/>
          <a:p>
            <a:r>
              <a:rPr lang="en-US" dirty="0"/>
              <a:t>Kidney Transplant Basics</a:t>
            </a:r>
          </a:p>
        </p:txBody>
      </p:sp>
      <p:sp>
        <p:nvSpPr>
          <p:cNvPr id="7" name="Content Placeholder 2">
            <a:extLst>
              <a:ext uri="{FF2B5EF4-FFF2-40B4-BE49-F238E27FC236}">
                <a16:creationId xmlns:a16="http://schemas.microsoft.com/office/drawing/2014/main" id="{583C8613-1CD2-BE4E-9AE7-394853EE424A}"/>
              </a:ext>
            </a:extLst>
          </p:cNvPr>
          <p:cNvSpPr>
            <a:spLocks noGrp="1"/>
          </p:cNvSpPr>
          <p:nvPr>
            <p:ph idx="1"/>
          </p:nvPr>
        </p:nvSpPr>
        <p:spPr>
          <a:xfrm>
            <a:off x="838200" y="1825625"/>
            <a:ext cx="3841376" cy="2952750"/>
          </a:xfrm>
        </p:spPr>
        <p:txBody>
          <a:bodyPr>
            <a:normAutofit fontScale="92500" lnSpcReduction="20000"/>
          </a:bodyPr>
          <a:lstStyle/>
          <a:p>
            <a:pPr lvl="0"/>
            <a:r>
              <a:rPr lang="en-US" sz="1800" dirty="0"/>
              <a:t>A transplant surgeon removes a healthy kidney from a donor and transplants it into a person with kidney failure  </a:t>
            </a:r>
          </a:p>
          <a:p>
            <a:pPr lvl="0"/>
            <a:r>
              <a:rPr lang="en-US" sz="1800" dirty="0"/>
              <a:t>About 100,000 people are </a:t>
            </a:r>
            <a:br>
              <a:rPr lang="en-US" sz="1800" dirty="0"/>
            </a:br>
            <a:r>
              <a:rPr lang="en-US" sz="1800" dirty="0"/>
              <a:t>waiting for a kidney transplant </a:t>
            </a:r>
            <a:br>
              <a:rPr lang="en-US" sz="1800" dirty="0"/>
            </a:br>
            <a:r>
              <a:rPr lang="en-US" sz="1800" dirty="0"/>
              <a:t>in the U.S.</a:t>
            </a:r>
          </a:p>
          <a:p>
            <a:pPr lvl="0"/>
            <a:r>
              <a:rPr lang="en-US" sz="1800" dirty="0"/>
              <a:t>The shortage of donors means </a:t>
            </a:r>
            <a:br>
              <a:rPr lang="en-US" sz="1800" dirty="0"/>
            </a:br>
            <a:r>
              <a:rPr lang="en-US" sz="1800" dirty="0"/>
              <a:t>a person could wait five years </a:t>
            </a:r>
            <a:br>
              <a:rPr lang="en-US" sz="1800" dirty="0"/>
            </a:br>
            <a:r>
              <a:rPr lang="en-US" sz="1800" dirty="0"/>
              <a:t>or more for a kidney</a:t>
            </a:r>
          </a:p>
          <a:p>
            <a:pPr lvl="0"/>
            <a:r>
              <a:rPr lang="en-US" sz="1800" dirty="0"/>
              <a:t>Patients with a living donor </a:t>
            </a:r>
            <a:br>
              <a:rPr lang="en-US" sz="1800" dirty="0"/>
            </a:br>
            <a:r>
              <a:rPr lang="en-US" sz="1800" dirty="0"/>
              <a:t>don’t need to wait for a </a:t>
            </a:r>
            <a:br>
              <a:rPr lang="en-US" sz="1800" dirty="0"/>
            </a:br>
            <a:r>
              <a:rPr lang="en-US" sz="1800" dirty="0"/>
              <a:t>deceased donor </a:t>
            </a:r>
          </a:p>
        </p:txBody>
      </p:sp>
      <p:sp>
        <p:nvSpPr>
          <p:cNvPr id="9" name="Rectangle 8">
            <a:extLst>
              <a:ext uri="{FF2B5EF4-FFF2-40B4-BE49-F238E27FC236}">
                <a16:creationId xmlns:a16="http://schemas.microsoft.com/office/drawing/2014/main" id="{8210926D-14BC-0F4E-B3B5-56ABE18B6FD8}"/>
              </a:ext>
            </a:extLst>
          </p:cNvPr>
          <p:cNvSpPr/>
          <p:nvPr/>
        </p:nvSpPr>
        <p:spPr>
          <a:xfrm>
            <a:off x="5204919" y="4229896"/>
            <a:ext cx="3586154" cy="215444"/>
          </a:xfrm>
          <a:prstGeom prst="rect">
            <a:avLst/>
          </a:prstGeom>
        </p:spPr>
        <p:txBody>
          <a:bodyPr wrap="square">
            <a:spAutoFit/>
          </a:bodyPr>
          <a:lstStyle/>
          <a:p>
            <a:pPr lvl="0"/>
            <a:r>
              <a:rPr lang="en-US" sz="800" i="1" dirty="0">
                <a:latin typeface="Gotham Light" pitchFamily="2" charset="77"/>
              </a:rPr>
              <a:t>Omar received a living-donor kidney transplant from his friend, Clay.</a:t>
            </a:r>
          </a:p>
        </p:txBody>
      </p:sp>
      <p:grpSp>
        <p:nvGrpSpPr>
          <p:cNvPr id="2" name="Group 2">
            <a:extLst>
              <a:ext uri="{FF2B5EF4-FFF2-40B4-BE49-F238E27FC236}">
                <a16:creationId xmlns:a16="http://schemas.microsoft.com/office/drawing/2014/main" id="{4F970BFA-1414-42B9-ABAC-A919F8482A32}"/>
              </a:ext>
            </a:extLst>
          </p:cNvPr>
          <p:cNvGrpSpPr>
            <a:grpSpLocks/>
          </p:cNvGrpSpPr>
          <p:nvPr/>
        </p:nvGrpSpPr>
        <p:grpSpPr bwMode="auto">
          <a:xfrm>
            <a:off x="4908052" y="1741114"/>
            <a:ext cx="4179887" cy="2676525"/>
            <a:chOff x="106836306" y="105761307"/>
            <a:chExt cx="7959919" cy="5458739"/>
          </a:xfrm>
        </p:grpSpPr>
        <p:pic>
          <p:nvPicPr>
            <p:cNvPr id="1027" name="Picture 3">
              <a:extLst>
                <a:ext uri="{FF2B5EF4-FFF2-40B4-BE49-F238E27FC236}">
                  <a16:creationId xmlns:a16="http://schemas.microsoft.com/office/drawing/2014/main" id="{3CFB7520-89F6-4617-B28F-3D44ADF90E3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836306" y="105761307"/>
              <a:ext cx="7959919" cy="545873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8" name="Picture 4" descr="Clay and Omar">
              <a:extLst>
                <a:ext uri="{FF2B5EF4-FFF2-40B4-BE49-F238E27FC236}">
                  <a16:creationId xmlns:a16="http://schemas.microsoft.com/office/drawing/2014/main" id="{8DAE232C-7F26-4359-8305-9B7F1E86745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4849" r="8731"/>
            <a:stretch>
              <a:fillRect/>
            </a:stretch>
          </p:blipFill>
          <p:spPr bwMode="auto">
            <a:xfrm>
              <a:off x="107352026" y="106237826"/>
              <a:ext cx="6934222" cy="4482267"/>
            </a:xfrm>
            <a:prstGeom prst="rect">
              <a:avLst/>
            </a:prstGeom>
            <a:solidFill>
              <a:srgbClr val="FFFFFF"/>
            </a:solidFill>
            <a:ln w="15875" algn="in">
              <a:solidFill>
                <a:srgbClr val="000000"/>
              </a:solidFill>
              <a:miter lim="800000"/>
              <a:headEnd/>
              <a:tailEnd/>
            </a:ln>
          </p:spPr>
        </p:pic>
      </p:grpSp>
    </p:spTree>
    <p:extLst>
      <p:ext uri="{BB962C8B-B14F-4D97-AF65-F5344CB8AC3E}">
        <p14:creationId xmlns:p14="http://schemas.microsoft.com/office/powerpoint/2010/main" val="15412420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861C554B-4F7A-9447-B270-0E37E02DEC62}"/>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485522" y="582628"/>
            <a:ext cx="8561374" cy="898214"/>
          </a:xfrm>
          <a:prstGeom prst="rect">
            <a:avLst/>
          </a:prstGeom>
        </p:spPr>
      </p:pic>
      <p:sp>
        <p:nvSpPr>
          <p:cNvPr id="6" name="Title 1">
            <a:extLst>
              <a:ext uri="{FF2B5EF4-FFF2-40B4-BE49-F238E27FC236}">
                <a16:creationId xmlns:a16="http://schemas.microsoft.com/office/drawing/2014/main" id="{132B0844-A4B2-424A-9AF7-778F1B7BD881}"/>
              </a:ext>
            </a:extLst>
          </p:cNvPr>
          <p:cNvSpPr>
            <a:spLocks noGrp="1"/>
          </p:cNvSpPr>
          <p:nvPr>
            <p:ph type="title"/>
          </p:nvPr>
        </p:nvSpPr>
        <p:spPr>
          <a:xfrm>
            <a:off x="696440" y="365125"/>
            <a:ext cx="10515600" cy="1325563"/>
          </a:xfrm>
        </p:spPr>
        <p:txBody>
          <a:bodyPr>
            <a:normAutofit/>
          </a:bodyPr>
          <a:lstStyle/>
          <a:p>
            <a:r>
              <a:rPr lang="en-US" sz="3200" spc="-100" dirty="0"/>
              <a:t>Living-Donor Kidney Transplant Basics</a:t>
            </a:r>
          </a:p>
        </p:txBody>
      </p:sp>
      <p:sp>
        <p:nvSpPr>
          <p:cNvPr id="7" name="Content Placeholder 2">
            <a:extLst>
              <a:ext uri="{FF2B5EF4-FFF2-40B4-BE49-F238E27FC236}">
                <a16:creationId xmlns:a16="http://schemas.microsoft.com/office/drawing/2014/main" id="{583C8613-1CD2-BE4E-9AE7-394853EE424A}"/>
              </a:ext>
            </a:extLst>
          </p:cNvPr>
          <p:cNvSpPr>
            <a:spLocks noGrp="1"/>
          </p:cNvSpPr>
          <p:nvPr>
            <p:ph idx="1"/>
          </p:nvPr>
        </p:nvSpPr>
        <p:spPr>
          <a:xfrm>
            <a:off x="838200" y="1825625"/>
            <a:ext cx="7875494" cy="2952750"/>
          </a:xfrm>
        </p:spPr>
        <p:txBody>
          <a:bodyPr>
            <a:normAutofit/>
          </a:bodyPr>
          <a:lstStyle/>
          <a:p>
            <a:pPr lvl="0"/>
            <a:r>
              <a:rPr lang="en-US" sz="1800" dirty="0"/>
              <a:t>Most people are born with two kidneys and can donate their spare</a:t>
            </a:r>
          </a:p>
          <a:p>
            <a:pPr lvl="0"/>
            <a:r>
              <a:rPr lang="en-US" sz="1800" dirty="0"/>
              <a:t>People can live a full, healthy life with just one kidney</a:t>
            </a:r>
          </a:p>
          <a:p>
            <a:pPr lvl="0"/>
            <a:r>
              <a:rPr lang="en-US" sz="1800" dirty="0"/>
              <a:t>Living-donor kidneys are the preferred treatment option for someone in need of a transplant</a:t>
            </a:r>
          </a:p>
        </p:txBody>
      </p:sp>
    </p:spTree>
    <p:extLst>
      <p:ext uri="{BB962C8B-B14F-4D97-AF65-F5344CB8AC3E}">
        <p14:creationId xmlns:p14="http://schemas.microsoft.com/office/powerpoint/2010/main" val="36974553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1F573CD-A928-8E49-A09F-C789278D7AE8}"/>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485522" y="582628"/>
            <a:ext cx="5672517" cy="898214"/>
          </a:xfrm>
          <a:prstGeom prst="rect">
            <a:avLst/>
          </a:prstGeom>
        </p:spPr>
      </p:pic>
      <p:sp>
        <p:nvSpPr>
          <p:cNvPr id="6" name="Title 1">
            <a:extLst>
              <a:ext uri="{FF2B5EF4-FFF2-40B4-BE49-F238E27FC236}">
                <a16:creationId xmlns:a16="http://schemas.microsoft.com/office/drawing/2014/main" id="{132B0844-A4B2-424A-9AF7-778F1B7BD881}"/>
              </a:ext>
            </a:extLst>
          </p:cNvPr>
          <p:cNvSpPr>
            <a:spLocks noGrp="1"/>
          </p:cNvSpPr>
          <p:nvPr>
            <p:ph type="title"/>
          </p:nvPr>
        </p:nvSpPr>
        <p:spPr>
          <a:xfrm>
            <a:off x="696440" y="365125"/>
            <a:ext cx="10515600" cy="1325563"/>
          </a:xfrm>
        </p:spPr>
        <p:txBody>
          <a:bodyPr/>
          <a:lstStyle/>
          <a:p>
            <a:r>
              <a:rPr lang="en-US" dirty="0"/>
              <a:t>Matching Blood Types</a:t>
            </a:r>
          </a:p>
        </p:txBody>
      </p:sp>
      <p:sp>
        <p:nvSpPr>
          <p:cNvPr id="7" name="Content Placeholder 2">
            <a:extLst>
              <a:ext uri="{FF2B5EF4-FFF2-40B4-BE49-F238E27FC236}">
                <a16:creationId xmlns:a16="http://schemas.microsoft.com/office/drawing/2014/main" id="{583C8613-1CD2-BE4E-9AE7-394853EE424A}"/>
              </a:ext>
            </a:extLst>
          </p:cNvPr>
          <p:cNvSpPr>
            <a:spLocks noGrp="1"/>
          </p:cNvSpPr>
          <p:nvPr>
            <p:ph idx="1"/>
          </p:nvPr>
        </p:nvSpPr>
        <p:spPr>
          <a:xfrm>
            <a:off x="838200" y="1825625"/>
            <a:ext cx="3848100" cy="2558116"/>
          </a:xfrm>
        </p:spPr>
        <p:txBody>
          <a:bodyPr>
            <a:normAutofit lnSpcReduction="10000"/>
          </a:bodyPr>
          <a:lstStyle/>
          <a:p>
            <a:pPr lvl="0"/>
            <a:r>
              <a:rPr lang="en-US" sz="1800" dirty="0"/>
              <a:t>In addition to blood types, compatibility is needed between antigens and antibodies</a:t>
            </a:r>
          </a:p>
          <a:p>
            <a:r>
              <a:rPr lang="en-US" sz="1800" dirty="0"/>
              <a:t>A transplant can happen even</a:t>
            </a:r>
            <a:br>
              <a:rPr lang="en-US" sz="1800" dirty="0"/>
            </a:br>
            <a:r>
              <a:rPr lang="en-US" sz="1800" dirty="0"/>
              <a:t>if the donor’s blood type isn’t </a:t>
            </a:r>
            <a:br>
              <a:rPr lang="en-US" sz="1800" dirty="0"/>
            </a:br>
            <a:r>
              <a:rPr lang="en-US" sz="1800" dirty="0"/>
              <a:t>the same as the recipient’s</a:t>
            </a:r>
          </a:p>
          <a:p>
            <a:pPr lvl="0"/>
            <a:r>
              <a:rPr lang="en-US" sz="1800" dirty="0"/>
              <a:t>A crossmatch is performed to determine if organ rejection is likely to occur</a:t>
            </a:r>
          </a:p>
        </p:txBody>
      </p:sp>
      <p:pic>
        <p:nvPicPr>
          <p:cNvPr id="3" name="Picture 2">
            <a:extLst>
              <a:ext uri="{FF2B5EF4-FFF2-40B4-BE49-F238E27FC236}">
                <a16:creationId xmlns:a16="http://schemas.microsoft.com/office/drawing/2014/main" id="{D1E1EB3E-1268-324A-844F-F049E27C8D3C}"/>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l="50000" t="28270" r="5860" b="20750"/>
          <a:stretch/>
        </p:blipFill>
        <p:spPr>
          <a:xfrm>
            <a:off x="4571999" y="1761565"/>
            <a:ext cx="4007225" cy="2622176"/>
          </a:xfrm>
          <a:prstGeom prst="rect">
            <a:avLst/>
          </a:prstGeom>
        </p:spPr>
      </p:pic>
    </p:spTree>
    <p:extLst>
      <p:ext uri="{BB962C8B-B14F-4D97-AF65-F5344CB8AC3E}">
        <p14:creationId xmlns:p14="http://schemas.microsoft.com/office/powerpoint/2010/main" val="4055916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1723AE5-E48A-454A-9862-BB4A8C280F10}"/>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32791" y="283220"/>
            <a:ext cx="9078418" cy="5143499"/>
          </a:xfrm>
          <a:prstGeom prst="rect">
            <a:avLst/>
          </a:prstGeom>
        </p:spPr>
      </p:pic>
      <p:pic>
        <p:nvPicPr>
          <p:cNvPr id="8" name="Picture 7">
            <a:extLst>
              <a:ext uri="{FF2B5EF4-FFF2-40B4-BE49-F238E27FC236}">
                <a16:creationId xmlns:a16="http://schemas.microsoft.com/office/drawing/2014/main" id="{647F7CE9-24A9-FD49-9C22-F0A6779BD8DE}"/>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485522" y="582628"/>
            <a:ext cx="6117579" cy="898214"/>
          </a:xfrm>
          <a:prstGeom prst="rect">
            <a:avLst/>
          </a:prstGeom>
        </p:spPr>
      </p:pic>
      <p:sp>
        <p:nvSpPr>
          <p:cNvPr id="6" name="Title 1">
            <a:extLst>
              <a:ext uri="{FF2B5EF4-FFF2-40B4-BE49-F238E27FC236}">
                <a16:creationId xmlns:a16="http://schemas.microsoft.com/office/drawing/2014/main" id="{132B0844-A4B2-424A-9AF7-778F1B7BD881}"/>
              </a:ext>
            </a:extLst>
          </p:cNvPr>
          <p:cNvSpPr>
            <a:spLocks noGrp="1"/>
          </p:cNvSpPr>
          <p:nvPr>
            <p:ph type="title"/>
          </p:nvPr>
        </p:nvSpPr>
        <p:spPr>
          <a:xfrm>
            <a:off x="696440" y="365125"/>
            <a:ext cx="10515600" cy="1325563"/>
          </a:xfrm>
        </p:spPr>
        <p:txBody>
          <a:bodyPr/>
          <a:lstStyle/>
          <a:p>
            <a:r>
              <a:rPr lang="en-US" dirty="0"/>
              <a:t>Paired Donor Exchange</a:t>
            </a:r>
          </a:p>
        </p:txBody>
      </p:sp>
      <p:sp>
        <p:nvSpPr>
          <p:cNvPr id="7" name="Content Placeholder 2">
            <a:extLst>
              <a:ext uri="{FF2B5EF4-FFF2-40B4-BE49-F238E27FC236}">
                <a16:creationId xmlns:a16="http://schemas.microsoft.com/office/drawing/2014/main" id="{583C8613-1CD2-BE4E-9AE7-394853EE424A}"/>
              </a:ext>
            </a:extLst>
          </p:cNvPr>
          <p:cNvSpPr>
            <a:spLocks noGrp="1"/>
          </p:cNvSpPr>
          <p:nvPr>
            <p:ph idx="1"/>
          </p:nvPr>
        </p:nvSpPr>
        <p:spPr>
          <a:xfrm>
            <a:off x="838200" y="1825625"/>
            <a:ext cx="4177553" cy="2517775"/>
          </a:xfrm>
        </p:spPr>
        <p:txBody>
          <a:bodyPr>
            <a:normAutofit/>
          </a:bodyPr>
          <a:lstStyle/>
          <a:p>
            <a:pPr lvl="0"/>
            <a:r>
              <a:rPr lang="en-US" sz="1800" dirty="0"/>
              <a:t>One in three living donor/recipient </a:t>
            </a:r>
            <a:br>
              <a:rPr lang="en-US" sz="1800" dirty="0"/>
            </a:br>
            <a:r>
              <a:rPr lang="en-US" sz="1800" dirty="0"/>
              <a:t>pairs are incompatible</a:t>
            </a:r>
          </a:p>
          <a:p>
            <a:pPr lvl="0"/>
            <a:r>
              <a:rPr lang="en-US" sz="1800" dirty="0"/>
              <a:t>However, if blood types are </a:t>
            </a:r>
            <a:br>
              <a:rPr lang="en-US" sz="1800" dirty="0"/>
            </a:br>
            <a:r>
              <a:rPr lang="en-US" sz="1800" dirty="0"/>
              <a:t>incompatible, paired donor </a:t>
            </a:r>
            <a:br>
              <a:rPr lang="en-US" sz="1800" dirty="0"/>
            </a:br>
            <a:r>
              <a:rPr lang="en-US" sz="1800" dirty="0"/>
              <a:t>exchange is an option</a:t>
            </a:r>
          </a:p>
        </p:txBody>
      </p:sp>
    </p:spTree>
    <p:extLst>
      <p:ext uri="{BB962C8B-B14F-4D97-AF65-F5344CB8AC3E}">
        <p14:creationId xmlns:p14="http://schemas.microsoft.com/office/powerpoint/2010/main" val="455814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FDD8809-83C4-1543-A2CC-5FDE2333357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59985" y="2514898"/>
            <a:ext cx="7077852" cy="117574"/>
          </a:xfrm>
          <a:prstGeom prst="rect">
            <a:avLst/>
          </a:prstGeom>
        </p:spPr>
      </p:pic>
      <p:sp>
        <p:nvSpPr>
          <p:cNvPr id="2" name="Title 1">
            <a:extLst>
              <a:ext uri="{FF2B5EF4-FFF2-40B4-BE49-F238E27FC236}">
                <a16:creationId xmlns:a16="http://schemas.microsoft.com/office/drawing/2014/main" id="{E7A0B033-401D-4C48-8D8A-FAFEFA0FFBBF}"/>
              </a:ext>
            </a:extLst>
          </p:cNvPr>
          <p:cNvSpPr>
            <a:spLocks noGrp="1"/>
          </p:cNvSpPr>
          <p:nvPr>
            <p:ph type="ctrTitle"/>
          </p:nvPr>
        </p:nvSpPr>
        <p:spPr>
          <a:xfrm>
            <a:off x="517072" y="841772"/>
            <a:ext cx="8109857" cy="1790700"/>
          </a:xfrm>
        </p:spPr>
        <p:txBody>
          <a:bodyPr>
            <a:noAutofit/>
          </a:bodyPr>
          <a:lstStyle/>
          <a:p>
            <a:r>
              <a:rPr lang="en-US" b="1" dirty="0">
                <a:latin typeface="Gotham" pitchFamily="2" charset="77"/>
              </a:rPr>
              <a:t>Living Donor Heroes</a:t>
            </a:r>
          </a:p>
        </p:txBody>
      </p:sp>
      <p:pic>
        <p:nvPicPr>
          <p:cNvPr id="5" name="Picture 4">
            <a:extLst>
              <a:ext uri="{FF2B5EF4-FFF2-40B4-BE49-F238E27FC236}">
                <a16:creationId xmlns:a16="http://schemas.microsoft.com/office/drawing/2014/main" id="{93DBE35F-8E3F-E44F-AA0A-1C9065A6165A}"/>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4046" y="105196"/>
            <a:ext cx="9144000" cy="5143500"/>
          </a:xfrm>
          <a:prstGeom prst="rect">
            <a:avLst/>
          </a:prstGeom>
        </p:spPr>
      </p:pic>
    </p:spTree>
    <p:extLst>
      <p:ext uri="{BB962C8B-B14F-4D97-AF65-F5344CB8AC3E}">
        <p14:creationId xmlns:p14="http://schemas.microsoft.com/office/powerpoint/2010/main" val="11537235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BE2FF08-E9AD-384A-B886-FE4FAC2820F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348" y="410039"/>
            <a:ext cx="5208592" cy="1132681"/>
          </a:xfrm>
          <a:prstGeom prst="rect">
            <a:avLst/>
          </a:prstGeom>
        </p:spPr>
      </p:pic>
      <p:sp>
        <p:nvSpPr>
          <p:cNvPr id="6" name="Title 1">
            <a:extLst>
              <a:ext uri="{FF2B5EF4-FFF2-40B4-BE49-F238E27FC236}">
                <a16:creationId xmlns:a16="http://schemas.microsoft.com/office/drawing/2014/main" id="{132B0844-A4B2-424A-9AF7-778F1B7BD881}"/>
              </a:ext>
            </a:extLst>
          </p:cNvPr>
          <p:cNvSpPr>
            <a:spLocks noGrp="1"/>
          </p:cNvSpPr>
          <p:nvPr>
            <p:ph type="title"/>
          </p:nvPr>
        </p:nvSpPr>
        <p:spPr>
          <a:xfrm>
            <a:off x="696440" y="365125"/>
            <a:ext cx="10515600" cy="1325563"/>
          </a:xfrm>
        </p:spPr>
        <p:txBody>
          <a:bodyPr/>
          <a:lstStyle/>
          <a:p>
            <a:r>
              <a:rPr lang="en-US" dirty="0"/>
              <a:t>Heroes Among Us</a:t>
            </a:r>
          </a:p>
        </p:txBody>
      </p:sp>
      <p:sp>
        <p:nvSpPr>
          <p:cNvPr id="7" name="Content Placeholder 2">
            <a:extLst>
              <a:ext uri="{FF2B5EF4-FFF2-40B4-BE49-F238E27FC236}">
                <a16:creationId xmlns:a16="http://schemas.microsoft.com/office/drawing/2014/main" id="{583C8613-1CD2-BE4E-9AE7-394853EE424A}"/>
              </a:ext>
            </a:extLst>
          </p:cNvPr>
          <p:cNvSpPr>
            <a:spLocks noGrp="1"/>
          </p:cNvSpPr>
          <p:nvPr>
            <p:ph idx="1"/>
          </p:nvPr>
        </p:nvSpPr>
        <p:spPr>
          <a:xfrm>
            <a:off x="838200" y="1825624"/>
            <a:ext cx="5427004" cy="3317875"/>
          </a:xfrm>
        </p:spPr>
        <p:txBody>
          <a:bodyPr>
            <a:normAutofit lnSpcReduction="10000"/>
          </a:bodyPr>
          <a:lstStyle/>
          <a:p>
            <a:pPr lvl="0"/>
            <a:r>
              <a:rPr lang="en-US" sz="1800" dirty="0"/>
              <a:t>Whether they donate to a specific </a:t>
            </a:r>
            <a:br>
              <a:rPr lang="en-US" sz="1800" dirty="0"/>
            </a:br>
            <a:r>
              <a:rPr lang="en-US" sz="1800" dirty="0"/>
              <a:t>person (“directed donation”) or to anyone </a:t>
            </a:r>
            <a:br>
              <a:rPr lang="en-US" sz="1800" dirty="0"/>
            </a:br>
            <a:r>
              <a:rPr lang="en-US" sz="1800" dirty="0"/>
              <a:t>in need (“non-directed donation”), </a:t>
            </a:r>
            <a:br>
              <a:rPr lang="en-US" sz="1800" dirty="0"/>
            </a:br>
            <a:r>
              <a:rPr lang="en-US" sz="1800" dirty="0"/>
              <a:t>living donors are heroes</a:t>
            </a:r>
          </a:p>
          <a:p>
            <a:pPr lvl="0"/>
            <a:r>
              <a:rPr lang="en-US" sz="1800" dirty="0"/>
              <a:t>They give something much more valuable</a:t>
            </a:r>
            <a:br>
              <a:rPr lang="en-US" sz="1800" dirty="0"/>
            </a:br>
            <a:r>
              <a:rPr lang="en-US" sz="1800" dirty="0"/>
              <a:t>that time or money – they give life!</a:t>
            </a:r>
          </a:p>
          <a:p>
            <a:pPr lvl="0"/>
            <a:r>
              <a:rPr lang="en-US" sz="1800" dirty="0"/>
              <a:t>They know that their main motivation </a:t>
            </a:r>
            <a:br>
              <a:rPr lang="en-US" sz="1800" dirty="0"/>
            </a:br>
            <a:r>
              <a:rPr lang="en-US" sz="1800" dirty="0"/>
              <a:t>must be an unselfish desire to help a </a:t>
            </a:r>
            <a:br>
              <a:rPr lang="en-US" sz="1800" dirty="0"/>
            </a:br>
            <a:r>
              <a:rPr lang="en-US" sz="1800" dirty="0"/>
              <a:t>person in need</a:t>
            </a:r>
          </a:p>
          <a:p>
            <a:pPr lvl="0"/>
            <a:r>
              <a:rPr lang="en-US" sz="1800" dirty="0"/>
              <a:t>They know that no financial </a:t>
            </a:r>
            <a:br>
              <a:rPr lang="en-US" sz="1800" dirty="0"/>
            </a:br>
            <a:r>
              <a:rPr lang="en-US" sz="1800" dirty="0"/>
              <a:t>compensation is allowed – it is illegal in the US to buy or sell organs</a:t>
            </a:r>
          </a:p>
        </p:txBody>
      </p:sp>
      <p:sp>
        <p:nvSpPr>
          <p:cNvPr id="21" name="Rectangle 20">
            <a:extLst>
              <a:ext uri="{FF2B5EF4-FFF2-40B4-BE49-F238E27FC236}">
                <a16:creationId xmlns:a16="http://schemas.microsoft.com/office/drawing/2014/main" id="{00FF8FEA-6870-4AD7-9B50-0CA74485DD96}"/>
              </a:ext>
            </a:extLst>
          </p:cNvPr>
          <p:cNvSpPr/>
          <p:nvPr/>
        </p:nvSpPr>
        <p:spPr>
          <a:xfrm>
            <a:off x="6071554" y="3833703"/>
            <a:ext cx="2687436" cy="338554"/>
          </a:xfrm>
          <a:prstGeom prst="rect">
            <a:avLst/>
          </a:prstGeom>
        </p:spPr>
        <p:txBody>
          <a:bodyPr wrap="square">
            <a:spAutoFit/>
          </a:bodyPr>
          <a:lstStyle/>
          <a:p>
            <a:pPr lvl="0"/>
            <a:r>
              <a:rPr lang="en-US" sz="800" i="1" dirty="0">
                <a:latin typeface="Gotham Light" pitchFamily="2" charset="77"/>
              </a:rPr>
              <a:t>Luke (living donor) and his wife Kristen (recipient) were part of a paired kidney donation.</a:t>
            </a:r>
          </a:p>
        </p:txBody>
      </p:sp>
      <p:pic>
        <p:nvPicPr>
          <p:cNvPr id="23" name="Picture 22" descr="Two people posing for a photo&#10;&#10;Description automatically generated">
            <a:extLst>
              <a:ext uri="{FF2B5EF4-FFF2-40B4-BE49-F238E27FC236}">
                <a16:creationId xmlns:a16="http://schemas.microsoft.com/office/drawing/2014/main" id="{D62931E1-CE0B-4D96-9BA0-8B7ADB2216CD}"/>
              </a:ext>
            </a:extLst>
          </p:cNvPr>
          <p:cNvPicPr>
            <a:picLocks noChangeAspect="1"/>
          </p:cNvPicPr>
          <p:nvPr/>
        </p:nvPicPr>
        <p:blipFill>
          <a:blip r:embed="rId4"/>
          <a:stretch>
            <a:fillRect/>
          </a:stretch>
        </p:blipFill>
        <p:spPr>
          <a:xfrm>
            <a:off x="5976463" y="1669688"/>
            <a:ext cx="2950737" cy="2333292"/>
          </a:xfrm>
          <a:prstGeom prst="rect">
            <a:avLst/>
          </a:prstGeom>
        </p:spPr>
      </p:pic>
    </p:spTree>
    <p:extLst>
      <p:ext uri="{BB962C8B-B14F-4D97-AF65-F5344CB8AC3E}">
        <p14:creationId xmlns:p14="http://schemas.microsoft.com/office/powerpoint/2010/main" val="21265944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2F06520D-AAD2-D44B-A724-8F07F4CA12F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347" y="410039"/>
            <a:ext cx="8971389" cy="1132681"/>
          </a:xfrm>
          <a:prstGeom prst="rect">
            <a:avLst/>
          </a:prstGeom>
        </p:spPr>
      </p:pic>
      <p:sp>
        <p:nvSpPr>
          <p:cNvPr id="6" name="Title 1">
            <a:extLst>
              <a:ext uri="{FF2B5EF4-FFF2-40B4-BE49-F238E27FC236}">
                <a16:creationId xmlns:a16="http://schemas.microsoft.com/office/drawing/2014/main" id="{132B0844-A4B2-424A-9AF7-778F1B7BD881}"/>
              </a:ext>
            </a:extLst>
          </p:cNvPr>
          <p:cNvSpPr>
            <a:spLocks noGrp="1"/>
          </p:cNvSpPr>
          <p:nvPr>
            <p:ph type="title"/>
          </p:nvPr>
        </p:nvSpPr>
        <p:spPr>
          <a:xfrm>
            <a:off x="696440" y="365125"/>
            <a:ext cx="10515600" cy="1325563"/>
          </a:xfrm>
        </p:spPr>
        <p:txBody>
          <a:bodyPr>
            <a:normAutofit/>
          </a:bodyPr>
          <a:lstStyle/>
          <a:p>
            <a:r>
              <a:rPr lang="en-US" sz="2900" spc="-100" dirty="0"/>
              <a:t>Benefits of Living-Donor Kidney Transplant</a:t>
            </a:r>
          </a:p>
        </p:txBody>
      </p:sp>
      <p:sp>
        <p:nvSpPr>
          <p:cNvPr id="7" name="Content Placeholder 2">
            <a:extLst>
              <a:ext uri="{FF2B5EF4-FFF2-40B4-BE49-F238E27FC236}">
                <a16:creationId xmlns:a16="http://schemas.microsoft.com/office/drawing/2014/main" id="{583C8613-1CD2-BE4E-9AE7-394853EE424A}"/>
              </a:ext>
            </a:extLst>
          </p:cNvPr>
          <p:cNvSpPr>
            <a:spLocks noGrp="1"/>
          </p:cNvSpPr>
          <p:nvPr>
            <p:ph idx="1"/>
          </p:nvPr>
        </p:nvSpPr>
        <p:spPr>
          <a:xfrm>
            <a:off x="670108" y="1825625"/>
            <a:ext cx="7518400" cy="2907836"/>
          </a:xfrm>
        </p:spPr>
        <p:txBody>
          <a:bodyPr>
            <a:normAutofit/>
          </a:bodyPr>
          <a:lstStyle/>
          <a:p>
            <a:pPr lvl="0"/>
            <a:r>
              <a:rPr lang="en-US" sz="1800" dirty="0"/>
              <a:t>People only need one kidney and can lead a long, full life after</a:t>
            </a:r>
            <a:br>
              <a:rPr lang="en-US" sz="1800" dirty="0"/>
            </a:br>
            <a:r>
              <a:rPr lang="en-US" sz="1800" dirty="0"/>
              <a:t>being a living-kidney donor</a:t>
            </a:r>
          </a:p>
          <a:p>
            <a:pPr lvl="0"/>
            <a:r>
              <a:rPr lang="en-US" sz="1800" dirty="0"/>
              <a:t>This type of transplant increases the recipient’s life expectancy</a:t>
            </a:r>
          </a:p>
          <a:p>
            <a:pPr lvl="0"/>
            <a:r>
              <a:rPr lang="en-US" sz="1800" dirty="0"/>
              <a:t>Transplants happen when the recipient is heathiest</a:t>
            </a:r>
          </a:p>
          <a:p>
            <a:pPr lvl="0"/>
            <a:r>
              <a:rPr lang="en-US" sz="1800" dirty="0"/>
              <a:t>The surgery can be timed conveniently for the donor</a:t>
            </a:r>
          </a:p>
          <a:p>
            <a:pPr lvl="0"/>
            <a:r>
              <a:rPr lang="en-US" sz="1800" dirty="0"/>
              <a:t>It can reduce the length of hospitalization</a:t>
            </a:r>
          </a:p>
          <a:p>
            <a:pPr lvl="0"/>
            <a:r>
              <a:rPr lang="en-US" sz="1800" dirty="0"/>
              <a:t>Living donor kidneys last longer</a:t>
            </a:r>
          </a:p>
        </p:txBody>
      </p:sp>
      <p:pic>
        <p:nvPicPr>
          <p:cNvPr id="3" name="Picture 2">
            <a:extLst>
              <a:ext uri="{FF2B5EF4-FFF2-40B4-BE49-F238E27FC236}">
                <a16:creationId xmlns:a16="http://schemas.microsoft.com/office/drawing/2014/main" id="{92FE45E2-507B-9841-9387-C4C8A0BC663C}"/>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l="12188" t="35413" r="11764" b="2166"/>
          <a:stretch/>
        </p:blipFill>
        <p:spPr>
          <a:xfrm>
            <a:off x="6010835" y="2571750"/>
            <a:ext cx="3133165" cy="2571750"/>
          </a:xfrm>
          <a:prstGeom prst="rect">
            <a:avLst/>
          </a:prstGeom>
        </p:spPr>
      </p:pic>
    </p:spTree>
    <p:extLst>
      <p:ext uri="{BB962C8B-B14F-4D97-AF65-F5344CB8AC3E}">
        <p14:creationId xmlns:p14="http://schemas.microsoft.com/office/powerpoint/2010/main" val="6521645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28" descr="A person sitting in front of a computer&#10;&#10;Description automatically generated">
            <a:extLst>
              <a:ext uri="{FF2B5EF4-FFF2-40B4-BE49-F238E27FC236}">
                <a16:creationId xmlns:a16="http://schemas.microsoft.com/office/drawing/2014/main" id="{577662B0-6312-4585-A050-15F037B83722}"/>
              </a:ext>
            </a:extLst>
          </p:cNvPr>
          <p:cNvPicPr>
            <a:picLocks noChangeAspect="1"/>
          </p:cNvPicPr>
          <p:nvPr/>
        </p:nvPicPr>
        <p:blipFill>
          <a:blip r:embed="rId3"/>
          <a:stretch>
            <a:fillRect/>
          </a:stretch>
        </p:blipFill>
        <p:spPr>
          <a:xfrm>
            <a:off x="3760385" y="2397238"/>
            <a:ext cx="3031437" cy="2111150"/>
          </a:xfrm>
          <a:prstGeom prst="rect">
            <a:avLst/>
          </a:prstGeom>
        </p:spPr>
      </p:pic>
      <p:pic>
        <p:nvPicPr>
          <p:cNvPr id="9" name="Picture 8">
            <a:extLst>
              <a:ext uri="{FF2B5EF4-FFF2-40B4-BE49-F238E27FC236}">
                <a16:creationId xmlns:a16="http://schemas.microsoft.com/office/drawing/2014/main" id="{DC9A9334-3E84-DB4A-A85F-02801076BEA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7347" y="410039"/>
            <a:ext cx="8750709" cy="1132681"/>
          </a:xfrm>
          <a:prstGeom prst="rect">
            <a:avLst/>
          </a:prstGeom>
        </p:spPr>
      </p:pic>
      <p:sp>
        <p:nvSpPr>
          <p:cNvPr id="6" name="Title 1">
            <a:extLst>
              <a:ext uri="{FF2B5EF4-FFF2-40B4-BE49-F238E27FC236}">
                <a16:creationId xmlns:a16="http://schemas.microsoft.com/office/drawing/2014/main" id="{132B0844-A4B2-424A-9AF7-778F1B7BD881}"/>
              </a:ext>
            </a:extLst>
          </p:cNvPr>
          <p:cNvSpPr>
            <a:spLocks noGrp="1"/>
          </p:cNvSpPr>
          <p:nvPr>
            <p:ph type="title"/>
          </p:nvPr>
        </p:nvSpPr>
        <p:spPr>
          <a:xfrm>
            <a:off x="696440" y="365125"/>
            <a:ext cx="10515600" cy="1325563"/>
          </a:xfrm>
        </p:spPr>
        <p:txBody>
          <a:bodyPr/>
          <a:lstStyle/>
          <a:p>
            <a:r>
              <a:rPr lang="en-US" dirty="0"/>
              <a:t>Living-Donor Kidneys Last Longer</a:t>
            </a:r>
          </a:p>
        </p:txBody>
      </p:sp>
      <p:sp>
        <p:nvSpPr>
          <p:cNvPr id="10" name="Content Placeholder 2">
            <a:extLst>
              <a:ext uri="{FF2B5EF4-FFF2-40B4-BE49-F238E27FC236}">
                <a16:creationId xmlns:a16="http://schemas.microsoft.com/office/drawing/2014/main" id="{B67F4441-D373-4EBD-8700-CC4DA81759B6}"/>
              </a:ext>
            </a:extLst>
          </p:cNvPr>
          <p:cNvSpPr txBox="1">
            <a:spLocks/>
          </p:cNvSpPr>
          <p:nvPr/>
        </p:nvSpPr>
        <p:spPr>
          <a:xfrm>
            <a:off x="670108" y="1825625"/>
            <a:ext cx="3308334" cy="2907836"/>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1600" b="0" i="0" kern="1200">
                <a:solidFill>
                  <a:schemeClr val="tx1"/>
                </a:solidFill>
                <a:latin typeface="Gotham Light" pitchFamily="2" charset="77"/>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400" b="0" i="0" kern="1200">
                <a:solidFill>
                  <a:schemeClr val="tx1"/>
                </a:solidFill>
                <a:latin typeface="Gotham Light" pitchFamily="2" charset="77"/>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800" dirty="0"/>
              <a:t>On average, a deceased-donor kidney lasts from </a:t>
            </a:r>
            <a:r>
              <a:rPr lang="en-US" sz="1800" b="1" dirty="0"/>
              <a:t>8-12 years</a:t>
            </a:r>
          </a:p>
          <a:p>
            <a:r>
              <a:rPr lang="en-US" sz="1800" dirty="0"/>
              <a:t>By comparison, living-donor kidney transplants last on average from     </a:t>
            </a:r>
            <a:r>
              <a:rPr lang="en-US" sz="1800" b="1" dirty="0"/>
              <a:t>12-20 years</a:t>
            </a:r>
          </a:p>
        </p:txBody>
      </p:sp>
      <p:sp>
        <p:nvSpPr>
          <p:cNvPr id="18" name="Rectangle 17">
            <a:extLst>
              <a:ext uri="{FF2B5EF4-FFF2-40B4-BE49-F238E27FC236}">
                <a16:creationId xmlns:a16="http://schemas.microsoft.com/office/drawing/2014/main" id="{893C9343-6120-494D-9131-CB7C6C95966F}"/>
              </a:ext>
            </a:extLst>
          </p:cNvPr>
          <p:cNvSpPr/>
          <p:nvPr/>
        </p:nvSpPr>
        <p:spPr>
          <a:xfrm>
            <a:off x="6668741" y="3309549"/>
            <a:ext cx="2618366" cy="338554"/>
          </a:xfrm>
          <a:prstGeom prst="rect">
            <a:avLst/>
          </a:prstGeom>
        </p:spPr>
        <p:txBody>
          <a:bodyPr wrap="square">
            <a:spAutoFit/>
          </a:bodyPr>
          <a:lstStyle/>
          <a:p>
            <a:pPr lvl="0"/>
            <a:r>
              <a:rPr lang="en-US" sz="800" i="1" dirty="0">
                <a:latin typeface="Gotham Light" pitchFamily="2" charset="77"/>
              </a:rPr>
              <a:t>Shelley donated a kidney to her co-worker’s husband, Reggie.</a:t>
            </a:r>
          </a:p>
        </p:txBody>
      </p:sp>
      <p:pic>
        <p:nvPicPr>
          <p:cNvPr id="27" name="Picture 26" descr="A couple of people posing for the camera&#10;&#10;Description automatically generated">
            <a:extLst>
              <a:ext uri="{FF2B5EF4-FFF2-40B4-BE49-F238E27FC236}">
                <a16:creationId xmlns:a16="http://schemas.microsoft.com/office/drawing/2014/main" id="{B94B0418-BAF1-4F38-8EFC-A389F5700E99}"/>
              </a:ext>
            </a:extLst>
          </p:cNvPr>
          <p:cNvPicPr>
            <a:picLocks noChangeAspect="1"/>
          </p:cNvPicPr>
          <p:nvPr/>
        </p:nvPicPr>
        <p:blipFill>
          <a:blip r:embed="rId5"/>
          <a:stretch>
            <a:fillRect/>
          </a:stretch>
        </p:blipFill>
        <p:spPr>
          <a:xfrm>
            <a:off x="6298504" y="1425272"/>
            <a:ext cx="2909664" cy="2026345"/>
          </a:xfrm>
          <a:prstGeom prst="rect">
            <a:avLst/>
          </a:prstGeom>
        </p:spPr>
      </p:pic>
      <p:sp>
        <p:nvSpPr>
          <p:cNvPr id="28" name="Rectangle 27">
            <a:extLst>
              <a:ext uri="{FF2B5EF4-FFF2-40B4-BE49-F238E27FC236}">
                <a16:creationId xmlns:a16="http://schemas.microsoft.com/office/drawing/2014/main" id="{D260AE6D-33BA-481F-B4BE-6B780E9D5A55}"/>
              </a:ext>
            </a:extLst>
          </p:cNvPr>
          <p:cNvSpPr/>
          <p:nvPr/>
        </p:nvSpPr>
        <p:spPr>
          <a:xfrm>
            <a:off x="3882776" y="4316943"/>
            <a:ext cx="3072447" cy="338554"/>
          </a:xfrm>
          <a:prstGeom prst="rect">
            <a:avLst/>
          </a:prstGeom>
        </p:spPr>
        <p:txBody>
          <a:bodyPr wrap="square">
            <a:spAutoFit/>
          </a:bodyPr>
          <a:lstStyle/>
          <a:p>
            <a:pPr lvl="0"/>
            <a:r>
              <a:rPr lang="en-US" sz="800" i="1" dirty="0">
                <a:latin typeface="Gotham Light" pitchFamily="2" charset="77"/>
              </a:rPr>
              <a:t>Ken received a life-saving kidney donation from his nephew, Frank.</a:t>
            </a:r>
          </a:p>
        </p:txBody>
      </p:sp>
    </p:spTree>
    <p:extLst>
      <p:ext uri="{BB962C8B-B14F-4D97-AF65-F5344CB8AC3E}">
        <p14:creationId xmlns:p14="http://schemas.microsoft.com/office/powerpoint/2010/main" val="33203158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C9A9334-3E84-DB4A-A85F-02801076BEA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347" y="410039"/>
            <a:ext cx="8750709" cy="1132681"/>
          </a:xfrm>
          <a:prstGeom prst="rect">
            <a:avLst/>
          </a:prstGeom>
        </p:spPr>
      </p:pic>
      <p:sp>
        <p:nvSpPr>
          <p:cNvPr id="6" name="Title 1">
            <a:extLst>
              <a:ext uri="{FF2B5EF4-FFF2-40B4-BE49-F238E27FC236}">
                <a16:creationId xmlns:a16="http://schemas.microsoft.com/office/drawing/2014/main" id="{132B0844-A4B2-424A-9AF7-778F1B7BD881}"/>
              </a:ext>
            </a:extLst>
          </p:cNvPr>
          <p:cNvSpPr>
            <a:spLocks noGrp="1"/>
          </p:cNvSpPr>
          <p:nvPr>
            <p:ph type="title"/>
          </p:nvPr>
        </p:nvSpPr>
        <p:spPr>
          <a:xfrm>
            <a:off x="696440" y="365125"/>
            <a:ext cx="10515600" cy="1325563"/>
          </a:xfrm>
        </p:spPr>
        <p:txBody>
          <a:bodyPr/>
          <a:lstStyle/>
          <a:p>
            <a:r>
              <a:rPr lang="en-US" dirty="0"/>
              <a:t>Who Can Be a Living Donor?</a:t>
            </a:r>
          </a:p>
        </p:txBody>
      </p:sp>
      <p:sp>
        <p:nvSpPr>
          <p:cNvPr id="2" name="Content Placeholder 2">
            <a:extLst>
              <a:ext uri="{FF2B5EF4-FFF2-40B4-BE49-F238E27FC236}">
                <a16:creationId xmlns:a16="http://schemas.microsoft.com/office/drawing/2014/main" id="{1421EC63-ED58-4394-8EA8-48C60ABF289E}"/>
              </a:ext>
            </a:extLst>
          </p:cNvPr>
          <p:cNvSpPr txBox="1">
            <a:spLocks/>
          </p:cNvSpPr>
          <p:nvPr/>
        </p:nvSpPr>
        <p:spPr>
          <a:xfrm>
            <a:off x="670108" y="1825625"/>
            <a:ext cx="5064945" cy="2907836"/>
          </a:xfrm>
          <a:prstGeom prst="rect">
            <a:avLst/>
          </a:prstGeom>
        </p:spPr>
        <p:txBody>
          <a:bodyPr vert="horz" lIns="91440" tIns="45720" rIns="91440" bIns="45720" rtlCol="0">
            <a:normAutofit lnSpcReduction="10000"/>
          </a:bodyPr>
          <a:lstStyle>
            <a:lvl1pPr marL="171450" indent="-171450" algn="l" defTabSz="685800" rtl="0" eaLnBrk="1" latinLnBrk="0" hangingPunct="1">
              <a:lnSpc>
                <a:spcPct val="90000"/>
              </a:lnSpc>
              <a:spcBef>
                <a:spcPts val="750"/>
              </a:spcBef>
              <a:buFont typeface="Arial" panose="020B0604020202020204" pitchFamily="34" charset="0"/>
              <a:buChar char="•"/>
              <a:defRPr sz="1600" b="0" i="0" kern="1200">
                <a:solidFill>
                  <a:schemeClr val="tx1"/>
                </a:solidFill>
                <a:latin typeface="Gotham Light" pitchFamily="2" charset="77"/>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400" b="0" i="0" kern="1200">
                <a:solidFill>
                  <a:schemeClr val="tx1"/>
                </a:solidFill>
                <a:latin typeface="Gotham Light" pitchFamily="2" charset="77"/>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800" dirty="0"/>
              <a:t>To be a living donor, you must:</a:t>
            </a:r>
          </a:p>
          <a:p>
            <a:pPr lvl="1"/>
            <a:r>
              <a:rPr lang="en-US" sz="1600" dirty="0"/>
              <a:t>Be between the ages of 18 and 75</a:t>
            </a:r>
          </a:p>
          <a:p>
            <a:pPr lvl="1"/>
            <a:r>
              <a:rPr lang="en-US" sz="1600" dirty="0"/>
              <a:t>Be in general good health</a:t>
            </a:r>
          </a:p>
          <a:p>
            <a:pPr lvl="1"/>
            <a:r>
              <a:rPr lang="en-US" sz="1600" dirty="0"/>
              <a:t>Be </a:t>
            </a:r>
            <a:r>
              <a:rPr lang="en-US" sz="1600" b="1" dirty="0"/>
              <a:t>willing to donate</a:t>
            </a:r>
          </a:p>
          <a:p>
            <a:r>
              <a:rPr lang="en-US" sz="1800" dirty="0"/>
              <a:t>It is not necessary for the donor to have the same blood type as the recipient</a:t>
            </a:r>
          </a:p>
          <a:p>
            <a:r>
              <a:rPr lang="en-US" sz="1800" dirty="0"/>
              <a:t>UPMC will determine if a person is able to be a donor</a:t>
            </a:r>
          </a:p>
          <a:p>
            <a:r>
              <a:rPr lang="en-US" sz="1800" dirty="0"/>
              <a:t>If a person is not a perfect donor, they are not allowed to donate an organ</a:t>
            </a:r>
          </a:p>
        </p:txBody>
      </p:sp>
      <p:sp>
        <p:nvSpPr>
          <p:cNvPr id="12" name="Rectangle 11">
            <a:extLst>
              <a:ext uri="{FF2B5EF4-FFF2-40B4-BE49-F238E27FC236}">
                <a16:creationId xmlns:a16="http://schemas.microsoft.com/office/drawing/2014/main" id="{B706C407-8DEB-4FEB-8555-7A41E83F245F}"/>
              </a:ext>
            </a:extLst>
          </p:cNvPr>
          <p:cNvSpPr/>
          <p:nvPr/>
        </p:nvSpPr>
        <p:spPr>
          <a:xfrm>
            <a:off x="6259517" y="4549962"/>
            <a:ext cx="2540129" cy="338554"/>
          </a:xfrm>
          <a:prstGeom prst="rect">
            <a:avLst/>
          </a:prstGeom>
        </p:spPr>
        <p:txBody>
          <a:bodyPr wrap="square">
            <a:spAutoFit/>
          </a:bodyPr>
          <a:lstStyle/>
          <a:p>
            <a:pPr lvl="0"/>
            <a:r>
              <a:rPr lang="en-US" sz="800" i="1" dirty="0">
                <a:latin typeface="Gotham Light" pitchFamily="2" charset="77"/>
              </a:rPr>
              <a:t>Rachelle (living donor) and her husband Mike (recipient) celebrate a second chance at life.</a:t>
            </a:r>
          </a:p>
        </p:txBody>
      </p:sp>
      <p:pic>
        <p:nvPicPr>
          <p:cNvPr id="14" name="Picture 13" descr="A group of people posing for the camera&#10;&#10;Description automatically generated">
            <a:extLst>
              <a:ext uri="{FF2B5EF4-FFF2-40B4-BE49-F238E27FC236}">
                <a16:creationId xmlns:a16="http://schemas.microsoft.com/office/drawing/2014/main" id="{015409CC-4901-4E7D-8512-B0E3E988A2CD}"/>
              </a:ext>
            </a:extLst>
          </p:cNvPr>
          <p:cNvPicPr>
            <a:picLocks noChangeAspect="1"/>
          </p:cNvPicPr>
          <p:nvPr/>
        </p:nvPicPr>
        <p:blipFill>
          <a:blip r:embed="rId4"/>
          <a:stretch>
            <a:fillRect/>
          </a:stretch>
        </p:blipFill>
        <p:spPr>
          <a:xfrm>
            <a:off x="6194146" y="1400534"/>
            <a:ext cx="2541831" cy="3322856"/>
          </a:xfrm>
          <a:prstGeom prst="rect">
            <a:avLst/>
          </a:prstGeom>
        </p:spPr>
      </p:pic>
    </p:spTree>
    <p:extLst>
      <p:ext uri="{BB962C8B-B14F-4D97-AF65-F5344CB8AC3E}">
        <p14:creationId xmlns:p14="http://schemas.microsoft.com/office/powerpoint/2010/main" val="22146427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705FFCA-447B-8740-AFF9-B843C175665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347" y="410039"/>
            <a:ext cx="7369166" cy="1132681"/>
          </a:xfrm>
          <a:prstGeom prst="rect">
            <a:avLst/>
          </a:prstGeom>
        </p:spPr>
      </p:pic>
      <p:sp>
        <p:nvSpPr>
          <p:cNvPr id="6" name="Title 1">
            <a:extLst>
              <a:ext uri="{FF2B5EF4-FFF2-40B4-BE49-F238E27FC236}">
                <a16:creationId xmlns:a16="http://schemas.microsoft.com/office/drawing/2014/main" id="{132B0844-A4B2-424A-9AF7-778F1B7BD881}"/>
              </a:ext>
            </a:extLst>
          </p:cNvPr>
          <p:cNvSpPr>
            <a:spLocks noGrp="1"/>
          </p:cNvSpPr>
          <p:nvPr>
            <p:ph type="title"/>
          </p:nvPr>
        </p:nvSpPr>
        <p:spPr>
          <a:xfrm>
            <a:off x="696440" y="365125"/>
            <a:ext cx="10515600" cy="1325563"/>
          </a:xfrm>
        </p:spPr>
        <p:txBody>
          <a:bodyPr/>
          <a:lstStyle/>
          <a:p>
            <a:r>
              <a:rPr lang="en-US" dirty="0"/>
              <a:t>The Living-Donor Evaluation</a:t>
            </a:r>
          </a:p>
        </p:txBody>
      </p:sp>
      <p:sp>
        <p:nvSpPr>
          <p:cNvPr id="7" name="Content Placeholder 2">
            <a:extLst>
              <a:ext uri="{FF2B5EF4-FFF2-40B4-BE49-F238E27FC236}">
                <a16:creationId xmlns:a16="http://schemas.microsoft.com/office/drawing/2014/main" id="{583C8613-1CD2-BE4E-9AE7-394853EE424A}"/>
              </a:ext>
            </a:extLst>
          </p:cNvPr>
          <p:cNvSpPr>
            <a:spLocks noGrp="1"/>
          </p:cNvSpPr>
          <p:nvPr>
            <p:ph idx="1"/>
          </p:nvPr>
        </p:nvSpPr>
        <p:spPr>
          <a:xfrm>
            <a:off x="838200" y="1825625"/>
            <a:ext cx="5301343" cy="2849503"/>
          </a:xfrm>
        </p:spPr>
        <p:txBody>
          <a:bodyPr>
            <a:normAutofit fontScale="92500" lnSpcReduction="20000"/>
          </a:bodyPr>
          <a:lstStyle/>
          <a:p>
            <a:pPr lvl="0"/>
            <a:r>
              <a:rPr lang="en-US" sz="1800" dirty="0"/>
              <a:t>The donor must complete a rigorous evaluation process</a:t>
            </a:r>
            <a:endParaRPr lang="en-US" dirty="0"/>
          </a:p>
          <a:p>
            <a:pPr lvl="0"/>
            <a:r>
              <a:rPr lang="en-US" sz="1800" dirty="0"/>
              <a:t>Complete testing process</a:t>
            </a:r>
            <a:endParaRPr lang="en-US" dirty="0"/>
          </a:p>
          <a:p>
            <a:pPr lvl="2"/>
            <a:r>
              <a:rPr lang="en-US" sz="1700" dirty="0">
                <a:latin typeface="Gotham Light" pitchFamily="2" charset="77"/>
              </a:rPr>
              <a:t>Blood work, urine testing</a:t>
            </a:r>
          </a:p>
          <a:p>
            <a:pPr lvl="2"/>
            <a:r>
              <a:rPr lang="en-US" sz="1700" dirty="0">
                <a:latin typeface="Gotham Light" pitchFamily="2" charset="77"/>
              </a:rPr>
              <a:t>Consultations with multidisciplinary team</a:t>
            </a:r>
          </a:p>
          <a:p>
            <a:pPr lvl="2"/>
            <a:r>
              <a:rPr lang="en-US" sz="1700" dirty="0">
                <a:latin typeface="Gotham Light" pitchFamily="2" charset="77"/>
              </a:rPr>
              <a:t>Abdominal scans, chest x-rays, electrocardiogram</a:t>
            </a:r>
          </a:p>
          <a:p>
            <a:pPr lvl="2"/>
            <a:r>
              <a:rPr lang="en-US" sz="1700" dirty="0">
                <a:latin typeface="Gotham Light" pitchFamily="2" charset="77"/>
              </a:rPr>
              <a:t>Kidney function test</a:t>
            </a:r>
          </a:p>
          <a:p>
            <a:pPr lvl="2"/>
            <a:r>
              <a:rPr lang="en-US" sz="1700" dirty="0">
                <a:latin typeface="Gotham Light" pitchFamily="2" charset="77"/>
              </a:rPr>
              <a:t>Stress test (if over 50 years old)</a:t>
            </a:r>
          </a:p>
          <a:p>
            <a:pPr lvl="2"/>
            <a:r>
              <a:rPr lang="en-US" sz="1700" dirty="0">
                <a:latin typeface="Gotham Light" pitchFamily="2" charset="77"/>
              </a:rPr>
              <a:t>Cancer Screenings</a:t>
            </a:r>
          </a:p>
          <a:p>
            <a:pPr lvl="0"/>
            <a:r>
              <a:rPr lang="en-US" sz="1800" dirty="0"/>
              <a:t>The evaluation is covered by recipient’s insurance</a:t>
            </a:r>
            <a:endParaRPr lang="en-US" dirty="0"/>
          </a:p>
        </p:txBody>
      </p:sp>
      <p:pic>
        <p:nvPicPr>
          <p:cNvPr id="3" name="Picture 2">
            <a:extLst>
              <a:ext uri="{FF2B5EF4-FFF2-40B4-BE49-F238E27FC236}">
                <a16:creationId xmlns:a16="http://schemas.microsoft.com/office/drawing/2014/main" id="{C7A9CA7E-1803-724A-A123-7AC525D13D2B}"/>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l="44704" t="31805" r="4638" b="10866"/>
          <a:stretch/>
        </p:blipFill>
        <p:spPr>
          <a:xfrm>
            <a:off x="6139543" y="3114460"/>
            <a:ext cx="2894454" cy="1842551"/>
          </a:xfrm>
          <a:prstGeom prst="rect">
            <a:avLst/>
          </a:prstGeom>
        </p:spPr>
      </p:pic>
    </p:spTree>
    <p:extLst>
      <p:ext uri="{BB962C8B-B14F-4D97-AF65-F5344CB8AC3E}">
        <p14:creationId xmlns:p14="http://schemas.microsoft.com/office/powerpoint/2010/main" val="33984044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AC28537-DF09-0C44-872C-72675DD9E06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348" y="410039"/>
            <a:ext cx="6924104" cy="1132681"/>
          </a:xfrm>
          <a:prstGeom prst="rect">
            <a:avLst/>
          </a:prstGeom>
        </p:spPr>
      </p:pic>
      <p:sp>
        <p:nvSpPr>
          <p:cNvPr id="6" name="Title 1">
            <a:extLst>
              <a:ext uri="{FF2B5EF4-FFF2-40B4-BE49-F238E27FC236}">
                <a16:creationId xmlns:a16="http://schemas.microsoft.com/office/drawing/2014/main" id="{132B0844-A4B2-424A-9AF7-778F1B7BD881}"/>
              </a:ext>
            </a:extLst>
          </p:cNvPr>
          <p:cNvSpPr>
            <a:spLocks noGrp="1"/>
          </p:cNvSpPr>
          <p:nvPr>
            <p:ph type="title"/>
          </p:nvPr>
        </p:nvSpPr>
        <p:spPr>
          <a:xfrm>
            <a:off x="696440" y="365125"/>
            <a:ext cx="10515600" cy="1325563"/>
          </a:xfrm>
        </p:spPr>
        <p:txBody>
          <a:bodyPr/>
          <a:lstStyle/>
          <a:p>
            <a:r>
              <a:rPr lang="en-US" dirty="0"/>
              <a:t>The Living Donor Surgery</a:t>
            </a:r>
          </a:p>
        </p:txBody>
      </p:sp>
      <p:sp>
        <p:nvSpPr>
          <p:cNvPr id="7" name="Content Placeholder 2">
            <a:extLst>
              <a:ext uri="{FF2B5EF4-FFF2-40B4-BE49-F238E27FC236}">
                <a16:creationId xmlns:a16="http://schemas.microsoft.com/office/drawing/2014/main" id="{583C8613-1CD2-BE4E-9AE7-394853EE424A}"/>
              </a:ext>
            </a:extLst>
          </p:cNvPr>
          <p:cNvSpPr>
            <a:spLocks noGrp="1"/>
          </p:cNvSpPr>
          <p:nvPr>
            <p:ph idx="1"/>
          </p:nvPr>
        </p:nvSpPr>
        <p:spPr>
          <a:xfrm>
            <a:off x="838200" y="1825625"/>
            <a:ext cx="4579448" cy="3179512"/>
          </a:xfrm>
        </p:spPr>
        <p:txBody>
          <a:bodyPr>
            <a:normAutofit/>
          </a:bodyPr>
          <a:lstStyle/>
          <a:p>
            <a:pPr lvl="0"/>
            <a:r>
              <a:rPr lang="en-US" sz="1800" dirty="0"/>
              <a:t>This is a minimally-invasive surgery </a:t>
            </a:r>
            <a:br>
              <a:rPr lang="en-US" sz="1800" dirty="0"/>
            </a:br>
            <a:r>
              <a:rPr lang="en-US" sz="1800" dirty="0"/>
              <a:t>lasts 3-4 hours at UPMC</a:t>
            </a:r>
          </a:p>
          <a:p>
            <a:pPr lvl="0"/>
            <a:r>
              <a:rPr lang="en-US" sz="1800" dirty="0"/>
              <a:t>The living donor is usually discharged </a:t>
            </a:r>
            <a:br>
              <a:rPr lang="en-US" sz="1800" dirty="0"/>
            </a:br>
            <a:r>
              <a:rPr lang="en-US" sz="1800" dirty="0"/>
              <a:t>in 1-2 days after surgery</a:t>
            </a:r>
          </a:p>
          <a:p>
            <a:pPr lvl="0"/>
            <a:r>
              <a:rPr lang="en-US" sz="1800" dirty="0"/>
              <a:t>Living donors live longer than </a:t>
            </a:r>
            <a:br>
              <a:rPr lang="en-US" sz="1800" dirty="0"/>
            </a:br>
            <a:r>
              <a:rPr lang="en-US" sz="1800" dirty="0"/>
              <a:t>the general population</a:t>
            </a:r>
          </a:p>
        </p:txBody>
      </p:sp>
      <p:sp>
        <p:nvSpPr>
          <p:cNvPr id="4" name="Rectangle 3">
            <a:extLst>
              <a:ext uri="{FF2B5EF4-FFF2-40B4-BE49-F238E27FC236}">
                <a16:creationId xmlns:a16="http://schemas.microsoft.com/office/drawing/2014/main" id="{B5870FE5-8AA1-DF40-BFC0-CD7156408F4E}"/>
              </a:ext>
            </a:extLst>
          </p:cNvPr>
          <p:cNvSpPr/>
          <p:nvPr/>
        </p:nvSpPr>
        <p:spPr>
          <a:xfrm>
            <a:off x="5096538" y="4501115"/>
            <a:ext cx="1445159" cy="38197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181F9B56-EA4C-9C4E-893A-B29524C04C91}"/>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l="15319" t="6684" r="14738" b="7854"/>
          <a:stretch/>
        </p:blipFill>
        <p:spPr>
          <a:xfrm>
            <a:off x="5479800" y="1677657"/>
            <a:ext cx="3141686" cy="2961488"/>
          </a:xfrm>
          <a:prstGeom prst="rect">
            <a:avLst/>
          </a:prstGeom>
        </p:spPr>
      </p:pic>
      <p:sp>
        <p:nvSpPr>
          <p:cNvPr id="9" name="Rectangle 8">
            <a:extLst>
              <a:ext uri="{FF2B5EF4-FFF2-40B4-BE49-F238E27FC236}">
                <a16:creationId xmlns:a16="http://schemas.microsoft.com/office/drawing/2014/main" id="{1AE89BA2-0013-6B49-8176-9566AA9EE66D}"/>
              </a:ext>
            </a:extLst>
          </p:cNvPr>
          <p:cNvSpPr/>
          <p:nvPr/>
        </p:nvSpPr>
        <p:spPr>
          <a:xfrm>
            <a:off x="5479800" y="4639145"/>
            <a:ext cx="3588573" cy="215444"/>
          </a:xfrm>
          <a:prstGeom prst="rect">
            <a:avLst/>
          </a:prstGeom>
        </p:spPr>
        <p:txBody>
          <a:bodyPr wrap="square">
            <a:spAutoFit/>
          </a:bodyPr>
          <a:lstStyle/>
          <a:p>
            <a:pPr lvl="0"/>
            <a:r>
              <a:rPr lang="en-US" sz="800" i="1" dirty="0">
                <a:latin typeface="Gotham Light" pitchFamily="2" charset="77"/>
              </a:rPr>
              <a:t>Dr. Tevar, Director of Kidney and Pancreas Transplantation at UPMC</a:t>
            </a:r>
          </a:p>
        </p:txBody>
      </p:sp>
    </p:spTree>
    <p:extLst>
      <p:ext uri="{BB962C8B-B14F-4D97-AF65-F5344CB8AC3E}">
        <p14:creationId xmlns:p14="http://schemas.microsoft.com/office/powerpoint/2010/main" val="20052430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1B01FEFB-6ACF-410D-840C-43360FBE83D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348" y="282437"/>
            <a:ext cx="6924104" cy="1132681"/>
          </a:xfrm>
          <a:prstGeom prst="rect">
            <a:avLst/>
          </a:prstGeom>
        </p:spPr>
      </p:pic>
      <p:sp>
        <p:nvSpPr>
          <p:cNvPr id="6" name="Title 1">
            <a:extLst>
              <a:ext uri="{FF2B5EF4-FFF2-40B4-BE49-F238E27FC236}">
                <a16:creationId xmlns:a16="http://schemas.microsoft.com/office/drawing/2014/main" id="{132B0844-A4B2-424A-9AF7-778F1B7BD881}"/>
              </a:ext>
            </a:extLst>
          </p:cNvPr>
          <p:cNvSpPr>
            <a:spLocks noGrp="1"/>
          </p:cNvSpPr>
          <p:nvPr>
            <p:ph type="title"/>
          </p:nvPr>
        </p:nvSpPr>
        <p:spPr>
          <a:xfrm>
            <a:off x="414951" y="548789"/>
            <a:ext cx="5843611" cy="727299"/>
          </a:xfrm>
        </p:spPr>
        <p:txBody>
          <a:bodyPr>
            <a:normAutofit/>
          </a:bodyPr>
          <a:lstStyle/>
          <a:p>
            <a:pPr algn="ctr"/>
            <a:r>
              <a:rPr lang="en-US" dirty="0"/>
              <a:t>Join the Living </a:t>
            </a:r>
            <a:r>
              <a:rPr lang="en-US" dirty="0" err="1"/>
              <a:t>DoNATION</a:t>
            </a:r>
            <a:endParaRPr lang="en-US" dirty="0"/>
          </a:p>
        </p:txBody>
      </p:sp>
      <p:sp>
        <p:nvSpPr>
          <p:cNvPr id="7" name="Content Placeholder 2">
            <a:extLst>
              <a:ext uri="{FF2B5EF4-FFF2-40B4-BE49-F238E27FC236}">
                <a16:creationId xmlns:a16="http://schemas.microsoft.com/office/drawing/2014/main" id="{583C8613-1CD2-BE4E-9AE7-394853EE424A}"/>
              </a:ext>
            </a:extLst>
          </p:cNvPr>
          <p:cNvSpPr>
            <a:spLocks noGrp="1"/>
          </p:cNvSpPr>
          <p:nvPr>
            <p:ph idx="1"/>
          </p:nvPr>
        </p:nvSpPr>
        <p:spPr>
          <a:xfrm>
            <a:off x="585461" y="2355972"/>
            <a:ext cx="4619211" cy="2681247"/>
          </a:xfrm>
        </p:spPr>
        <p:txBody>
          <a:bodyPr>
            <a:normAutofit fontScale="92500"/>
          </a:bodyPr>
          <a:lstStyle/>
          <a:p>
            <a:pPr>
              <a:lnSpc>
                <a:spcPct val="100000"/>
              </a:lnSpc>
            </a:pPr>
            <a:r>
              <a:rPr lang="en-US" sz="1800" dirty="0"/>
              <a:t>Talk about kidney about kidney health</a:t>
            </a:r>
            <a:br>
              <a:rPr lang="en-US" sz="1800" dirty="0"/>
            </a:br>
            <a:r>
              <a:rPr lang="en-US" sz="1800" dirty="0"/>
              <a:t>and its risk factors</a:t>
            </a:r>
          </a:p>
          <a:p>
            <a:pPr>
              <a:lnSpc>
                <a:spcPct val="100000"/>
              </a:lnSpc>
            </a:pPr>
            <a:r>
              <a:rPr lang="en-US" sz="1800" dirty="0"/>
              <a:t>Make sure at-risk family and friends </a:t>
            </a:r>
            <a:br>
              <a:rPr lang="en-US" sz="1800" dirty="0"/>
            </a:br>
            <a:r>
              <a:rPr lang="en-US" sz="1800" dirty="0"/>
              <a:t>are checked annually</a:t>
            </a:r>
          </a:p>
          <a:p>
            <a:pPr>
              <a:lnSpc>
                <a:spcPct val="100000"/>
              </a:lnSpc>
            </a:pPr>
            <a:r>
              <a:rPr lang="en-US" sz="1800" dirty="0"/>
              <a:t>Spread the word and tell others about </a:t>
            </a:r>
            <a:br>
              <a:rPr lang="en-US" sz="1800" dirty="0"/>
            </a:br>
            <a:r>
              <a:rPr lang="en-US" sz="1800" dirty="0"/>
              <a:t>the benefits of living donation; the more </a:t>
            </a:r>
            <a:br>
              <a:rPr lang="en-US" sz="1800" dirty="0"/>
            </a:br>
            <a:r>
              <a:rPr lang="en-US" sz="1800" dirty="0"/>
              <a:t>people who know, the more lives can be saved!</a:t>
            </a:r>
          </a:p>
        </p:txBody>
      </p:sp>
      <p:sp>
        <p:nvSpPr>
          <p:cNvPr id="2" name="Rectangle 1">
            <a:extLst>
              <a:ext uri="{FF2B5EF4-FFF2-40B4-BE49-F238E27FC236}">
                <a16:creationId xmlns:a16="http://schemas.microsoft.com/office/drawing/2014/main" id="{BA6FC4DF-2F20-DF4B-BFC1-741D55900311}"/>
              </a:ext>
            </a:extLst>
          </p:cNvPr>
          <p:cNvSpPr/>
          <p:nvPr/>
        </p:nvSpPr>
        <p:spPr>
          <a:xfrm>
            <a:off x="1365530" y="1363860"/>
            <a:ext cx="6412938" cy="615553"/>
          </a:xfrm>
          <a:prstGeom prst="rect">
            <a:avLst/>
          </a:prstGeom>
        </p:spPr>
        <p:txBody>
          <a:bodyPr wrap="square">
            <a:spAutoFit/>
          </a:bodyPr>
          <a:lstStyle/>
          <a:p>
            <a:pPr lvl="0" algn="ctr"/>
            <a:r>
              <a:rPr lang="en-US" sz="1600" b="1" dirty="0">
                <a:latin typeface="Gotham Light" pitchFamily="2" charset="77"/>
              </a:rPr>
              <a:t>We are all on the same mission: to make a lifesaving </a:t>
            </a:r>
            <a:br>
              <a:rPr lang="en-US" sz="1600" b="1" dirty="0">
                <a:latin typeface="Gotham Light" pitchFamily="2" charset="77"/>
              </a:rPr>
            </a:br>
            <a:r>
              <a:rPr lang="en-US" sz="1600" b="1" dirty="0">
                <a:latin typeface="Gotham Light" pitchFamily="2" charset="77"/>
              </a:rPr>
              <a:t>difference for </a:t>
            </a:r>
            <a:r>
              <a:rPr lang="en-US" b="1" dirty="0">
                <a:latin typeface="Gotham Light" pitchFamily="2" charset="77"/>
              </a:rPr>
              <a:t>those</a:t>
            </a:r>
            <a:r>
              <a:rPr lang="en-US" sz="1600" b="1" dirty="0">
                <a:latin typeface="Gotham Light" pitchFamily="2" charset="77"/>
              </a:rPr>
              <a:t> in need of an organ transplant</a:t>
            </a:r>
          </a:p>
        </p:txBody>
      </p:sp>
      <p:sp>
        <p:nvSpPr>
          <p:cNvPr id="3" name="Rectangle 2">
            <a:extLst>
              <a:ext uri="{FF2B5EF4-FFF2-40B4-BE49-F238E27FC236}">
                <a16:creationId xmlns:a16="http://schemas.microsoft.com/office/drawing/2014/main" id="{7245B359-FE4B-3847-99B8-03A25EE6556E}"/>
              </a:ext>
            </a:extLst>
          </p:cNvPr>
          <p:cNvSpPr/>
          <p:nvPr/>
        </p:nvSpPr>
        <p:spPr>
          <a:xfrm>
            <a:off x="563916" y="1960332"/>
            <a:ext cx="2331151" cy="369332"/>
          </a:xfrm>
          <a:prstGeom prst="rect">
            <a:avLst/>
          </a:prstGeom>
        </p:spPr>
        <p:txBody>
          <a:bodyPr wrap="none">
            <a:spAutoFit/>
          </a:bodyPr>
          <a:lstStyle/>
          <a:p>
            <a:pPr lvl="0"/>
            <a:r>
              <a:rPr lang="en-US" dirty="0">
                <a:latin typeface="Gotham Light" pitchFamily="2" charset="77"/>
              </a:rPr>
              <a:t>How can you help?</a:t>
            </a:r>
          </a:p>
        </p:txBody>
      </p:sp>
      <p:pic>
        <p:nvPicPr>
          <p:cNvPr id="8" name="Picture 7">
            <a:extLst>
              <a:ext uri="{FF2B5EF4-FFF2-40B4-BE49-F238E27FC236}">
                <a16:creationId xmlns:a16="http://schemas.microsoft.com/office/drawing/2014/main" id="{D5D4017A-8C60-364D-B4AE-621D478AE31C}"/>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l="13054" t="18093" r="7197" b="17492"/>
          <a:stretch/>
        </p:blipFill>
        <p:spPr>
          <a:xfrm>
            <a:off x="5815263" y="2096050"/>
            <a:ext cx="3287484" cy="2859639"/>
          </a:xfrm>
          <a:prstGeom prst="rect">
            <a:avLst/>
          </a:prstGeom>
        </p:spPr>
      </p:pic>
    </p:spTree>
    <p:extLst>
      <p:ext uri="{BB962C8B-B14F-4D97-AF65-F5344CB8AC3E}">
        <p14:creationId xmlns:p14="http://schemas.microsoft.com/office/powerpoint/2010/main" val="4351257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0B6471F-831B-A34D-882E-C30490B1A37A}"/>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886047" y="2140053"/>
            <a:ext cx="7513674" cy="2750220"/>
          </a:xfrm>
          <a:prstGeom prst="rect">
            <a:avLst/>
          </a:prstGeom>
        </p:spPr>
      </p:pic>
    </p:spTree>
    <p:extLst>
      <p:ext uri="{BB962C8B-B14F-4D97-AF65-F5344CB8AC3E}">
        <p14:creationId xmlns:p14="http://schemas.microsoft.com/office/powerpoint/2010/main" val="11854151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hlinkClick r:id="rId3"/>
            <a:extLst>
              <a:ext uri="{FF2B5EF4-FFF2-40B4-BE49-F238E27FC236}">
                <a16:creationId xmlns:a16="http://schemas.microsoft.com/office/drawing/2014/main" id="{B425731B-A1CE-5842-BAEF-8535C547834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98432" y="2155762"/>
            <a:ext cx="3232550" cy="1823737"/>
          </a:xfrm>
          <a:prstGeom prst="rect">
            <a:avLst/>
          </a:prstGeom>
          <a:solidFill>
            <a:srgbClr val="FFFFFF"/>
          </a:solidFill>
          <a:ln w="15875" algn="in">
            <a:solidFill>
              <a:srgbClr val="000000"/>
            </a:solidFill>
            <a:miter lim="800000"/>
            <a:headEnd/>
            <a:tailEnd/>
          </a:ln>
        </p:spPr>
      </p:pic>
      <p:pic>
        <p:nvPicPr>
          <p:cNvPr id="7" name="Picture 6">
            <a:extLst>
              <a:ext uri="{FF2B5EF4-FFF2-40B4-BE49-F238E27FC236}">
                <a16:creationId xmlns:a16="http://schemas.microsoft.com/office/drawing/2014/main" id="{67ADE604-A6BE-409B-80FB-00D738512D6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37348" y="410039"/>
            <a:ext cx="6924104" cy="1132681"/>
          </a:xfrm>
          <a:prstGeom prst="rect">
            <a:avLst/>
          </a:prstGeom>
        </p:spPr>
      </p:pic>
      <p:sp>
        <p:nvSpPr>
          <p:cNvPr id="8" name="Title 1">
            <a:extLst>
              <a:ext uri="{FF2B5EF4-FFF2-40B4-BE49-F238E27FC236}">
                <a16:creationId xmlns:a16="http://schemas.microsoft.com/office/drawing/2014/main" id="{0E6DCED8-E421-479F-B7C4-91FC83342063}"/>
              </a:ext>
            </a:extLst>
          </p:cNvPr>
          <p:cNvSpPr txBox="1">
            <a:spLocks/>
          </p:cNvSpPr>
          <p:nvPr/>
        </p:nvSpPr>
        <p:spPr>
          <a:xfrm>
            <a:off x="-31805" y="-59990"/>
            <a:ext cx="6731055" cy="1325563"/>
          </a:xfrm>
          <a:prstGeom prst="rect">
            <a:avLst/>
          </a:prstGeom>
        </p:spPr>
        <p:txBody>
          <a:bodyPr vert="horz" lIns="91440" tIns="45720" rIns="91440"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r>
              <a:rPr lang="en-US" sz="3300" b="1" dirty="0">
                <a:solidFill>
                  <a:schemeClr val="bg1"/>
                </a:solidFill>
                <a:latin typeface="Gotham" pitchFamily="2" charset="77"/>
              </a:rPr>
              <a:t>A Second Chance at Life</a:t>
            </a:r>
          </a:p>
        </p:txBody>
      </p:sp>
      <p:pic>
        <p:nvPicPr>
          <p:cNvPr id="2050" name="Picture 2" descr="Clay and Omar">
            <a:hlinkClick r:id="rId6"/>
            <a:extLst>
              <a:ext uri="{FF2B5EF4-FFF2-40B4-BE49-F238E27FC236}">
                <a16:creationId xmlns:a16="http://schemas.microsoft.com/office/drawing/2014/main" id="{050C8B0A-DA90-4827-B172-E11F7CDD7A5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4849" r="8731"/>
          <a:stretch>
            <a:fillRect/>
          </a:stretch>
        </p:blipFill>
        <p:spPr bwMode="auto">
          <a:xfrm>
            <a:off x="5058033" y="2155762"/>
            <a:ext cx="2820851" cy="1823737"/>
          </a:xfrm>
          <a:prstGeom prst="rect">
            <a:avLst/>
          </a:prstGeom>
          <a:solidFill>
            <a:srgbClr val="FFFFFF"/>
          </a:solidFill>
          <a:ln w="15875" algn="in">
            <a:solidFill>
              <a:srgbClr val="000000"/>
            </a:solidFill>
            <a:miter lim="800000"/>
            <a:headEnd/>
            <a:tailEnd/>
          </a:ln>
        </p:spPr>
      </p:pic>
      <p:sp>
        <p:nvSpPr>
          <p:cNvPr id="3" name="TextBox 2">
            <a:extLst>
              <a:ext uri="{FF2B5EF4-FFF2-40B4-BE49-F238E27FC236}">
                <a16:creationId xmlns:a16="http://schemas.microsoft.com/office/drawing/2014/main" id="{9694A17A-C914-422A-8B13-3C7DFED162DA}"/>
              </a:ext>
            </a:extLst>
          </p:cNvPr>
          <p:cNvSpPr txBox="1"/>
          <p:nvPr/>
        </p:nvSpPr>
        <p:spPr>
          <a:xfrm>
            <a:off x="657241" y="3978873"/>
            <a:ext cx="3321633" cy="307777"/>
          </a:xfrm>
          <a:prstGeom prst="rect">
            <a:avLst/>
          </a:prstGeom>
          <a:noFill/>
        </p:spPr>
        <p:txBody>
          <a:bodyPr wrap="square" rtlCol="0">
            <a:spAutoFit/>
          </a:bodyPr>
          <a:lstStyle/>
          <a:p>
            <a:r>
              <a:rPr lang="en-US" sz="1400" dirty="0"/>
              <a:t>Anthony and Eileen (7 minutes 27 seconds)</a:t>
            </a:r>
          </a:p>
        </p:txBody>
      </p:sp>
      <p:sp>
        <p:nvSpPr>
          <p:cNvPr id="10" name="TextBox 9">
            <a:extLst>
              <a:ext uri="{FF2B5EF4-FFF2-40B4-BE49-F238E27FC236}">
                <a16:creationId xmlns:a16="http://schemas.microsoft.com/office/drawing/2014/main" id="{292B9A42-A7EA-4874-884D-2C3FB14ED549}"/>
              </a:ext>
            </a:extLst>
          </p:cNvPr>
          <p:cNvSpPr txBox="1"/>
          <p:nvPr/>
        </p:nvSpPr>
        <p:spPr>
          <a:xfrm>
            <a:off x="4986226" y="3982994"/>
            <a:ext cx="2979763" cy="307777"/>
          </a:xfrm>
          <a:prstGeom prst="rect">
            <a:avLst/>
          </a:prstGeom>
          <a:noFill/>
        </p:spPr>
        <p:txBody>
          <a:bodyPr wrap="square" rtlCol="0">
            <a:spAutoFit/>
          </a:bodyPr>
          <a:lstStyle/>
          <a:p>
            <a:pPr algn="ctr"/>
            <a:r>
              <a:rPr lang="en-US" sz="1400" dirty="0"/>
              <a:t>Omar and Clay (4 minutes 35 seconds)</a:t>
            </a:r>
          </a:p>
        </p:txBody>
      </p:sp>
    </p:spTree>
    <p:extLst>
      <p:ext uri="{BB962C8B-B14F-4D97-AF65-F5344CB8AC3E}">
        <p14:creationId xmlns:p14="http://schemas.microsoft.com/office/powerpoint/2010/main" val="24525024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3E085D797D55C48BC54F5C6874FBB16" ma:contentTypeVersion="12" ma:contentTypeDescription="Create a new document." ma:contentTypeScope="" ma:versionID="7e10e7b367aeb02e589575984b9e3b39">
  <xsd:schema xmlns:xsd="http://www.w3.org/2001/XMLSchema" xmlns:xs="http://www.w3.org/2001/XMLSchema" xmlns:p="http://schemas.microsoft.com/office/2006/metadata/properties" xmlns:ns3="cfeaec08-76ab-405e-880b-8732700b8b17" xmlns:ns4="2b0936b5-d423-4635-8a6e-244342dff575" targetNamespace="http://schemas.microsoft.com/office/2006/metadata/properties" ma:root="true" ma:fieldsID="06ab80e27bbd6c2050fcca4549fba65c" ns3:_="" ns4:_="">
    <xsd:import namespace="cfeaec08-76ab-405e-880b-8732700b8b17"/>
    <xsd:import namespace="2b0936b5-d423-4635-8a6e-244342dff575"/>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OCR"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eaec08-76ab-405e-880b-8732700b8b1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b0936b5-d423-4635-8a6e-244342dff575"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BE4085D-6B67-4C81-8204-713A74EC750B}">
  <ds:schemaRefs>
    <ds:schemaRef ds:uri="http://schemas.microsoft.com/sharepoint/v3/contenttype/forms"/>
  </ds:schemaRefs>
</ds:datastoreItem>
</file>

<file path=customXml/itemProps2.xml><?xml version="1.0" encoding="utf-8"?>
<ds:datastoreItem xmlns:ds="http://schemas.openxmlformats.org/officeDocument/2006/customXml" ds:itemID="{88EBB113-A363-476D-BC67-C39D879599FA}">
  <ds:schemaRefs>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2b0936b5-d423-4635-8a6e-244342dff575"/>
    <ds:schemaRef ds:uri="cfeaec08-76ab-405e-880b-8732700b8b17"/>
    <ds:schemaRef ds:uri="http://www.w3.org/XML/1998/namespace"/>
  </ds:schemaRefs>
</ds:datastoreItem>
</file>

<file path=customXml/itemProps3.xml><?xml version="1.0" encoding="utf-8"?>
<ds:datastoreItem xmlns:ds="http://schemas.openxmlformats.org/officeDocument/2006/customXml" ds:itemID="{7752B96E-9F12-4B93-BEC3-5DF681ED90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feaec08-76ab-405e-880b-8732700b8b17"/>
    <ds:schemaRef ds:uri="2b0936b5-d423-4635-8a6e-244342dff57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41901</TotalTime>
  <Words>3835</Words>
  <Application>Microsoft Office PowerPoint</Application>
  <PresentationFormat>On-screen Show (16:9)</PresentationFormat>
  <Paragraphs>188</Paragraphs>
  <Slides>27</Slides>
  <Notes>27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Gotham Light</vt:lpstr>
      <vt:lpstr>Gotham</vt:lpstr>
      <vt:lpstr>Calibri</vt:lpstr>
      <vt:lpstr>Arial</vt:lpstr>
      <vt:lpstr>GOTHAM-MEDIUM</vt:lpstr>
      <vt:lpstr>Calibri Light</vt:lpstr>
      <vt:lpstr>Office Theme</vt:lpstr>
      <vt:lpstr>PowerPoint Presentation</vt:lpstr>
      <vt:lpstr>Let’s Explore Kidneys!</vt:lpstr>
      <vt:lpstr>What are kidneys?</vt:lpstr>
      <vt:lpstr>PowerPoint Presentation</vt:lpstr>
      <vt:lpstr>PowerPoint Presentation</vt:lpstr>
      <vt:lpstr>Why are kidneys important?</vt:lpstr>
      <vt:lpstr>Why should I care about kidney health?</vt:lpstr>
      <vt:lpstr>How do doctors find kidney disease?</vt:lpstr>
      <vt:lpstr>Is there a cure for kidney disease?</vt:lpstr>
      <vt:lpstr>Diving Into  Dialysis, Transplant  and Living Donation</vt:lpstr>
      <vt:lpstr>First, A Little History</vt:lpstr>
      <vt:lpstr>Nowadays</vt:lpstr>
      <vt:lpstr>Kidney Dialysis Basics</vt:lpstr>
      <vt:lpstr>Kidney Transplant Basics</vt:lpstr>
      <vt:lpstr>Living-Donor Kidney Transplant Basics</vt:lpstr>
      <vt:lpstr>Matching Blood Types</vt:lpstr>
      <vt:lpstr>Paired Donor Exchange</vt:lpstr>
      <vt:lpstr>Living Donor Heroes</vt:lpstr>
      <vt:lpstr>Heroes Among Us</vt:lpstr>
      <vt:lpstr>Benefits of Living-Donor Kidney Transplant</vt:lpstr>
      <vt:lpstr>Living-Donor Kidneys Last Longer</vt:lpstr>
      <vt:lpstr>Who Can Be a Living Donor?</vt:lpstr>
      <vt:lpstr>The Living-Donor Evaluation</vt:lpstr>
      <vt:lpstr>The Living Donor Surgery</vt:lpstr>
      <vt:lpstr>Join the Living DoNATION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Peters, Cherie</cp:lastModifiedBy>
  <cp:revision>123</cp:revision>
  <cp:lastPrinted>2021-01-28T14:14:02Z</cp:lastPrinted>
  <dcterms:created xsi:type="dcterms:W3CDTF">2020-08-03T13:52:26Z</dcterms:created>
  <dcterms:modified xsi:type="dcterms:W3CDTF">2021-06-07T12:46:27Z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0x010100F3E085D797D55C48BC54F5C6874FBB16</vt:lpwstr>
  </property>
</Properties>
</file>